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1" r:id="rId4"/>
    <p:sldId id="267" r:id="rId5"/>
    <p:sldId id="266" r:id="rId6"/>
    <p:sldId id="268" r:id="rId7"/>
    <p:sldId id="269" r:id="rId8"/>
    <p:sldId id="270" r:id="rId9"/>
    <p:sldId id="271" r:id="rId10"/>
    <p:sldId id="264" r:id="rId11"/>
    <p:sldId id="272" r:id="rId12"/>
    <p:sldId id="273" r:id="rId13"/>
    <p:sldId id="265" r:id="rId14"/>
    <p:sldId id="263" r:id="rId15"/>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79EE0-5CC7-599F-5238-AA5AECFA0B2F}" name="Alessandra Silvestri" initials="AS" userId="S::alessandra.silvestri@fht.org::adcb2e7c-5fb7-457b-9c16-e48c78085f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nsoli Gianluigi" initials="CG" lastIdx="1" clrIdx="0">
    <p:extLst>
      <p:ext uri="{19B8F6BF-5375-455C-9EA6-DF929625EA0E}">
        <p15:presenceInfo xmlns:p15="http://schemas.microsoft.com/office/powerpoint/2012/main" userId="S-1-5-21-1257909909-1251954648-262303683-15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08" d="100"/>
          <a:sy n="108" d="100"/>
        </p:scale>
        <p:origin x="1704"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9"/>
          </a:xfrm>
          <a:prstGeom prst="rect">
            <a:avLst/>
          </a:prstGeom>
        </p:spPr>
      </p:pic>
      <p:sp>
        <p:nvSpPr>
          <p:cNvPr id="2" name="Holder 2"/>
          <p:cNvSpPr>
            <a:spLocks noGrp="1"/>
          </p:cNvSpPr>
          <p:nvPr>
            <p:ph type="title"/>
          </p:nvPr>
        </p:nvSpPr>
        <p:spPr/>
        <p:txBody>
          <a:bodyPr lIns="0" tIns="0" rIns="0" bIns="0"/>
          <a:lstStyle>
            <a:lvl1pPr>
              <a:defRPr sz="44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9"/>
          </a:xfrm>
          <a:prstGeom prst="rect">
            <a:avLst/>
          </a:prstGeom>
        </p:spPr>
      </p:pic>
      <p:sp>
        <p:nvSpPr>
          <p:cNvPr id="17" name="bg object 17"/>
          <p:cNvSpPr/>
          <p:nvPr/>
        </p:nvSpPr>
        <p:spPr>
          <a:xfrm>
            <a:off x="296798" y="305180"/>
            <a:ext cx="8568690" cy="6287770"/>
          </a:xfrm>
          <a:custGeom>
            <a:avLst/>
            <a:gdLst/>
            <a:ahLst/>
            <a:cxnLst/>
            <a:rect l="l" t="t" r="r" b="b"/>
            <a:pathLst>
              <a:path w="8568690" h="6287770">
                <a:moveTo>
                  <a:pt x="8568690" y="0"/>
                </a:moveTo>
                <a:lnTo>
                  <a:pt x="0" y="0"/>
                </a:lnTo>
                <a:lnTo>
                  <a:pt x="0" y="6287262"/>
                </a:lnTo>
                <a:lnTo>
                  <a:pt x="8568690" y="6287262"/>
                </a:lnTo>
                <a:lnTo>
                  <a:pt x="8568690" y="0"/>
                </a:lnTo>
                <a:close/>
              </a:path>
            </a:pathLst>
          </a:custGeom>
          <a:solidFill>
            <a:srgbClr val="E7E6E6"/>
          </a:solidFill>
        </p:spPr>
        <p:txBody>
          <a:bodyPr wrap="square" lIns="0" tIns="0" rIns="0" bIns="0" rtlCol="0"/>
          <a:lstStyle/>
          <a:p>
            <a:endParaRPr/>
          </a:p>
        </p:txBody>
      </p:sp>
      <p:sp>
        <p:nvSpPr>
          <p:cNvPr id="18" name="bg object 18"/>
          <p:cNvSpPr/>
          <p:nvPr/>
        </p:nvSpPr>
        <p:spPr>
          <a:xfrm>
            <a:off x="296798" y="305180"/>
            <a:ext cx="8568690" cy="6287770"/>
          </a:xfrm>
          <a:custGeom>
            <a:avLst/>
            <a:gdLst/>
            <a:ahLst/>
            <a:cxnLst/>
            <a:rect l="l" t="t" r="r" b="b"/>
            <a:pathLst>
              <a:path w="8568690" h="6287770">
                <a:moveTo>
                  <a:pt x="0" y="0"/>
                </a:moveTo>
                <a:lnTo>
                  <a:pt x="8568690" y="0"/>
                </a:lnTo>
                <a:lnTo>
                  <a:pt x="8568690" y="6287262"/>
                </a:lnTo>
                <a:lnTo>
                  <a:pt x="0" y="6287262"/>
                </a:lnTo>
                <a:lnTo>
                  <a:pt x="0" y="0"/>
                </a:lnTo>
                <a:close/>
              </a:path>
            </a:pathLst>
          </a:custGeom>
          <a:ln w="12954">
            <a:solidFill>
              <a:srgbClr val="FFFFFF"/>
            </a:solidFill>
          </a:ln>
        </p:spPr>
        <p:txBody>
          <a:bodyPr wrap="square" lIns="0" tIns="0" rIns="0" bIns="0" rtlCol="0"/>
          <a:lstStyle/>
          <a:p>
            <a:endParaRPr/>
          </a:p>
        </p:txBody>
      </p:sp>
      <p:sp>
        <p:nvSpPr>
          <p:cNvPr id="2" name="Holder 2"/>
          <p:cNvSpPr>
            <a:spLocks noGrp="1"/>
          </p:cNvSpPr>
          <p:nvPr>
            <p:ph type="title"/>
          </p:nvPr>
        </p:nvSpPr>
        <p:spPr>
          <a:xfrm>
            <a:off x="762307" y="726983"/>
            <a:ext cx="7619385" cy="695960"/>
          </a:xfrm>
          <a:prstGeom prst="rect">
            <a:avLst/>
          </a:prstGeom>
        </p:spPr>
        <p:txBody>
          <a:bodyPr wrap="square" lIns="0" tIns="0" rIns="0" bIns="0">
            <a:spAutoFit/>
          </a:bodyPr>
          <a:lstStyle>
            <a:lvl1pPr>
              <a:defRPr sz="44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864598" y="1918415"/>
            <a:ext cx="7414803" cy="2559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umantechnopole.it/it/" TargetMode="External"/><Relationship Id="rId2" Type="http://schemas.openxmlformats.org/officeDocument/2006/relationships/hyperlink" Target="https://www.mur.gov.it/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041897"/>
            <a:ext cx="9144000" cy="576580"/>
          </a:xfrm>
          <a:custGeom>
            <a:avLst/>
            <a:gdLst/>
            <a:ahLst/>
            <a:cxnLst/>
            <a:rect l="l" t="t" r="r" b="b"/>
            <a:pathLst>
              <a:path w="9144000" h="576579">
                <a:moveTo>
                  <a:pt x="9144000" y="0"/>
                </a:moveTo>
                <a:lnTo>
                  <a:pt x="0" y="0"/>
                </a:lnTo>
                <a:lnTo>
                  <a:pt x="0" y="576071"/>
                </a:lnTo>
                <a:lnTo>
                  <a:pt x="9144000" y="576071"/>
                </a:lnTo>
                <a:lnTo>
                  <a:pt x="9144000" y="0"/>
                </a:lnTo>
                <a:close/>
              </a:path>
            </a:pathLst>
          </a:custGeom>
          <a:solidFill>
            <a:srgbClr val="001F5F"/>
          </a:solidFill>
        </p:spPr>
        <p:txBody>
          <a:bodyPr wrap="square" lIns="0" tIns="0" rIns="0" bIns="0" rtlCol="0"/>
          <a:lstStyle/>
          <a:p>
            <a:endParaRPr dirty="0"/>
          </a:p>
        </p:txBody>
      </p:sp>
      <p:sp>
        <p:nvSpPr>
          <p:cNvPr id="5" name="object 5"/>
          <p:cNvSpPr txBox="1"/>
          <p:nvPr/>
        </p:nvSpPr>
        <p:spPr>
          <a:xfrm>
            <a:off x="876617" y="1377898"/>
            <a:ext cx="7390765" cy="3744615"/>
          </a:xfrm>
          <a:prstGeom prst="rect">
            <a:avLst/>
          </a:prstGeom>
        </p:spPr>
        <p:txBody>
          <a:bodyPr vert="horz" wrap="square" lIns="0" tIns="487680" rIns="0" bIns="0" rtlCol="0">
            <a:spAutoFit/>
          </a:bodyPr>
          <a:lstStyle/>
          <a:p>
            <a:pPr marL="12700" algn="ctr">
              <a:lnSpc>
                <a:spcPct val="100000"/>
              </a:lnSpc>
              <a:spcBef>
                <a:spcPts val="3840"/>
              </a:spcBef>
            </a:pPr>
            <a:r>
              <a:rPr sz="5400" kern="0" dirty="0">
                <a:solidFill>
                  <a:srgbClr val="FFFFFF"/>
                </a:solidFill>
                <a:latin typeface="+mj-lt"/>
                <a:cs typeface="Lucida Sans Unicode"/>
              </a:rPr>
              <a:t>La </a:t>
            </a:r>
            <a:r>
              <a:rPr sz="5400" kern="0" dirty="0" err="1">
                <a:solidFill>
                  <a:srgbClr val="FFFFFF"/>
                </a:solidFill>
                <a:latin typeface="+mj-lt"/>
                <a:cs typeface="Lucida Sans Unicode"/>
              </a:rPr>
              <a:t>consultazione</a:t>
            </a:r>
            <a:r>
              <a:rPr sz="5400" kern="0" dirty="0">
                <a:solidFill>
                  <a:srgbClr val="FFFFFF"/>
                </a:solidFill>
                <a:latin typeface="+mj-lt"/>
                <a:cs typeface="Lucida Sans Unicode"/>
              </a:rPr>
              <a:t> </a:t>
            </a:r>
            <a:r>
              <a:rPr sz="5400" kern="0" dirty="0" err="1">
                <a:solidFill>
                  <a:srgbClr val="FFFFFF"/>
                </a:solidFill>
                <a:latin typeface="+mj-lt"/>
                <a:cs typeface="Lucida Sans Unicode"/>
              </a:rPr>
              <a:t>pubblica</a:t>
            </a:r>
            <a:r>
              <a:rPr lang="it-IT" sz="5400" kern="0" dirty="0">
                <a:solidFill>
                  <a:srgbClr val="FFFFFF"/>
                </a:solidFill>
                <a:latin typeface="+mj-lt"/>
                <a:cs typeface="Lucida Sans Unicode"/>
              </a:rPr>
              <a:t> di II livello</a:t>
            </a:r>
            <a:endParaRPr sz="5400" kern="0" dirty="0">
              <a:latin typeface="+mj-lt"/>
              <a:cs typeface="Lucida Sans Unicode"/>
            </a:endParaRPr>
          </a:p>
          <a:p>
            <a:pPr marL="831215" marR="409575">
              <a:lnSpc>
                <a:spcPts val="2590"/>
              </a:lnSpc>
              <a:spcBef>
                <a:spcPts val="1989"/>
              </a:spcBef>
            </a:pPr>
            <a:r>
              <a:rPr lang="it-IT" sz="2400" kern="0" dirty="0">
                <a:solidFill>
                  <a:srgbClr val="FFFFFF"/>
                </a:solidFill>
                <a:latin typeface="+mj-lt"/>
                <a:cs typeface="Lucida Sans Unicode"/>
              </a:rPr>
              <a:t>prevista </a:t>
            </a:r>
            <a:r>
              <a:rPr sz="2400" kern="0" dirty="0" err="1">
                <a:solidFill>
                  <a:srgbClr val="FFFFFF"/>
                </a:solidFill>
                <a:latin typeface="+mj-lt"/>
                <a:cs typeface="Lucida Sans Unicode"/>
              </a:rPr>
              <a:t>nella</a:t>
            </a:r>
            <a:r>
              <a:rPr sz="2400" kern="0" dirty="0">
                <a:solidFill>
                  <a:srgbClr val="FFFFFF"/>
                </a:solidFill>
                <a:latin typeface="+mj-lt"/>
                <a:cs typeface="Lucida Sans Unicode"/>
              </a:rPr>
              <a:t> </a:t>
            </a:r>
            <a:r>
              <a:rPr lang="it-IT" sz="2400" kern="0" dirty="0">
                <a:solidFill>
                  <a:srgbClr val="FFFFFF"/>
                </a:solidFill>
                <a:latin typeface="+mj-lt"/>
                <a:cs typeface="Lucida Sans Unicode"/>
              </a:rPr>
              <a:t>C</a:t>
            </a:r>
            <a:r>
              <a:rPr sz="2400" kern="0" dirty="0" err="1">
                <a:solidFill>
                  <a:srgbClr val="FFFFFF"/>
                </a:solidFill>
                <a:latin typeface="+mj-lt"/>
                <a:cs typeface="Lucida Sans Unicode"/>
              </a:rPr>
              <a:t>onvenzione</a:t>
            </a:r>
            <a:r>
              <a:rPr sz="2400" kern="0" dirty="0">
                <a:solidFill>
                  <a:srgbClr val="FFFFFF"/>
                </a:solidFill>
                <a:latin typeface="+mj-lt"/>
                <a:cs typeface="Lucida Sans Unicode"/>
              </a:rPr>
              <a:t> tra i Ministeri dell’Università e  della Ricerca, della Salute, dell’Economia e delle  Finanze e Human Technopole</a:t>
            </a:r>
            <a:endParaRPr sz="2400" kern="0" dirty="0">
              <a:latin typeface="+mj-lt"/>
              <a:cs typeface="Lucida Sans Unicode"/>
            </a:endParaRPr>
          </a:p>
        </p:txBody>
      </p:sp>
      <p:sp>
        <p:nvSpPr>
          <p:cNvPr id="6" name="Rettangolo 5"/>
          <p:cNvSpPr/>
          <p:nvPr/>
        </p:nvSpPr>
        <p:spPr>
          <a:xfrm>
            <a:off x="-76200" y="5146184"/>
            <a:ext cx="9296400" cy="3075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bject 12"/>
          <p:cNvSpPr txBox="1"/>
          <p:nvPr/>
        </p:nvSpPr>
        <p:spPr>
          <a:xfrm>
            <a:off x="380999" y="5143217"/>
            <a:ext cx="8217589" cy="289823"/>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001F5F"/>
                </a:solidFill>
                <a:latin typeface="Calibri"/>
                <a:cs typeface="Calibri"/>
              </a:rPr>
              <a:t>I </a:t>
            </a:r>
            <a:r>
              <a:rPr spc="-10" dirty="0">
                <a:solidFill>
                  <a:srgbClr val="001F5F"/>
                </a:solidFill>
                <a:latin typeface="Calibri"/>
                <a:cs typeface="Calibri"/>
              </a:rPr>
              <a:t>materiali</a:t>
            </a:r>
            <a:r>
              <a:rPr spc="-5" dirty="0">
                <a:solidFill>
                  <a:srgbClr val="001F5F"/>
                </a:solidFill>
                <a:latin typeface="Calibri"/>
                <a:cs typeface="Calibri"/>
              </a:rPr>
              <a:t> </a:t>
            </a:r>
            <a:r>
              <a:rPr spc="-10" dirty="0">
                <a:solidFill>
                  <a:srgbClr val="001F5F"/>
                </a:solidFill>
                <a:latin typeface="Calibri"/>
                <a:cs typeface="Calibri"/>
              </a:rPr>
              <a:t>informativi</a:t>
            </a:r>
            <a:r>
              <a:rPr dirty="0">
                <a:solidFill>
                  <a:srgbClr val="001F5F"/>
                </a:solidFill>
                <a:latin typeface="Calibri"/>
                <a:cs typeface="Calibri"/>
              </a:rPr>
              <a:t> </a:t>
            </a:r>
            <a:r>
              <a:rPr spc="-10" dirty="0">
                <a:solidFill>
                  <a:srgbClr val="001F5F"/>
                </a:solidFill>
                <a:latin typeface="Calibri"/>
                <a:cs typeface="Calibri"/>
              </a:rPr>
              <a:t>conformi</a:t>
            </a:r>
            <a:r>
              <a:rPr spc="10" dirty="0">
                <a:solidFill>
                  <a:srgbClr val="001F5F"/>
                </a:solidFill>
                <a:latin typeface="Calibri"/>
                <a:cs typeface="Calibri"/>
              </a:rPr>
              <a:t> </a:t>
            </a:r>
            <a:r>
              <a:rPr spc="-5" dirty="0">
                <a:solidFill>
                  <a:srgbClr val="001F5F"/>
                </a:solidFill>
                <a:latin typeface="Calibri"/>
                <a:cs typeface="Calibri"/>
              </a:rPr>
              <a:t>alla </a:t>
            </a:r>
            <a:r>
              <a:rPr spc="-10" dirty="0">
                <a:solidFill>
                  <a:srgbClr val="001F5F"/>
                </a:solidFill>
                <a:latin typeface="Calibri"/>
                <a:cs typeface="Calibri"/>
              </a:rPr>
              <a:t>Convenzione</a:t>
            </a:r>
            <a:r>
              <a:rPr spc="5" dirty="0">
                <a:solidFill>
                  <a:srgbClr val="001F5F"/>
                </a:solidFill>
                <a:latin typeface="Calibri"/>
                <a:cs typeface="Calibri"/>
              </a:rPr>
              <a:t> </a:t>
            </a:r>
            <a:r>
              <a:rPr spc="-5" dirty="0">
                <a:solidFill>
                  <a:srgbClr val="001F5F"/>
                </a:solidFill>
                <a:latin typeface="Calibri"/>
                <a:cs typeface="Calibri"/>
              </a:rPr>
              <a:t>sono</a:t>
            </a:r>
            <a:r>
              <a:rPr spc="20" dirty="0">
                <a:solidFill>
                  <a:srgbClr val="001F5F"/>
                </a:solidFill>
                <a:latin typeface="Calibri"/>
                <a:cs typeface="Calibri"/>
              </a:rPr>
              <a:t> </a:t>
            </a:r>
            <a:r>
              <a:rPr spc="-10" dirty="0">
                <a:solidFill>
                  <a:srgbClr val="001F5F"/>
                </a:solidFill>
                <a:latin typeface="Calibri"/>
                <a:cs typeface="Calibri"/>
              </a:rPr>
              <a:t>reperibili</a:t>
            </a:r>
            <a:r>
              <a:rPr dirty="0">
                <a:solidFill>
                  <a:srgbClr val="001F5F"/>
                </a:solidFill>
                <a:latin typeface="Calibri"/>
                <a:cs typeface="Calibri"/>
              </a:rPr>
              <a:t> </a:t>
            </a:r>
            <a:r>
              <a:rPr spc="-5" dirty="0">
                <a:solidFill>
                  <a:srgbClr val="001F5F"/>
                </a:solidFill>
                <a:latin typeface="Calibri"/>
                <a:cs typeface="Calibri"/>
              </a:rPr>
              <a:t>sui</a:t>
            </a:r>
            <a:r>
              <a:rPr dirty="0">
                <a:solidFill>
                  <a:srgbClr val="001F5F"/>
                </a:solidFill>
                <a:latin typeface="Calibri"/>
                <a:cs typeface="Calibri"/>
              </a:rPr>
              <a:t> </a:t>
            </a:r>
            <a:r>
              <a:rPr spc="-5" dirty="0">
                <a:solidFill>
                  <a:srgbClr val="001F5F"/>
                </a:solidFill>
                <a:latin typeface="Calibri"/>
                <a:cs typeface="Calibri"/>
              </a:rPr>
              <a:t>siti</a:t>
            </a:r>
            <a:r>
              <a:rPr spc="5" dirty="0">
                <a:solidFill>
                  <a:srgbClr val="001F5F"/>
                </a:solidFill>
                <a:latin typeface="Calibri"/>
                <a:cs typeface="Calibri"/>
              </a:rPr>
              <a:t> </a:t>
            </a:r>
            <a:r>
              <a:rPr spc="-5" dirty="0">
                <a:solidFill>
                  <a:srgbClr val="001F5F"/>
                </a:solidFill>
                <a:latin typeface="Calibri"/>
                <a:cs typeface="Calibri"/>
              </a:rPr>
              <a:t>di</a:t>
            </a:r>
            <a:r>
              <a:rPr spc="5" dirty="0">
                <a:solidFill>
                  <a:srgbClr val="001F5F"/>
                </a:solidFill>
                <a:latin typeface="Calibri"/>
                <a:cs typeface="Calibri"/>
              </a:rPr>
              <a:t> </a:t>
            </a:r>
            <a:r>
              <a:rPr u="heavy" spc="-5" dirty="0">
                <a:solidFill>
                  <a:schemeClr val="bg1"/>
                </a:solidFill>
                <a:uFill>
                  <a:solidFill>
                    <a:srgbClr val="0562C1"/>
                  </a:solidFill>
                </a:uFill>
                <a:latin typeface="Calibri"/>
                <a:cs typeface="Calibri"/>
                <a:hlinkClick r:id="rId2"/>
              </a:rPr>
              <a:t>MUR</a:t>
            </a:r>
            <a:r>
              <a:rPr spc="5" dirty="0">
                <a:solidFill>
                  <a:schemeClr val="bg1"/>
                </a:solidFill>
                <a:latin typeface="Calibri"/>
                <a:cs typeface="Calibri"/>
                <a:hlinkClick r:id="rId2"/>
              </a:rPr>
              <a:t> </a:t>
            </a:r>
            <a:r>
              <a:rPr dirty="0">
                <a:solidFill>
                  <a:srgbClr val="001F5F"/>
                </a:solidFill>
                <a:latin typeface="Calibri"/>
                <a:cs typeface="Calibri"/>
              </a:rPr>
              <a:t>e</a:t>
            </a:r>
            <a:r>
              <a:rPr spc="5" dirty="0">
                <a:solidFill>
                  <a:srgbClr val="001F5F"/>
                </a:solidFill>
                <a:latin typeface="Calibri"/>
                <a:cs typeface="Calibri"/>
              </a:rPr>
              <a:t> </a:t>
            </a:r>
            <a:r>
              <a:rPr u="heavy" spc="-5" dirty="0">
                <a:solidFill>
                  <a:srgbClr val="0562C1"/>
                </a:solidFill>
                <a:uFill>
                  <a:solidFill>
                    <a:srgbClr val="0562C1"/>
                  </a:solidFill>
                </a:uFill>
                <a:latin typeface="Calibri"/>
                <a:cs typeface="Calibri"/>
                <a:hlinkClick r:id="rId3"/>
              </a:rPr>
              <a:t>HT</a:t>
            </a:r>
            <a:endParaRPr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Imaging 1/3</a:t>
            </a:r>
            <a:endParaRPr sz="4400" dirty="0">
              <a:latin typeface="+mj-lt"/>
              <a:cs typeface="Lucida Sans Unicode"/>
            </a:endParaRPr>
          </a:p>
        </p:txBody>
      </p:sp>
      <p:sp>
        <p:nvSpPr>
          <p:cNvPr id="3" name="object 3"/>
          <p:cNvSpPr txBox="1"/>
          <p:nvPr/>
        </p:nvSpPr>
        <p:spPr>
          <a:xfrm>
            <a:off x="716097" y="1425173"/>
            <a:ext cx="7894503" cy="3908827"/>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L'area </a:t>
            </a:r>
            <a:r>
              <a:rPr lang="it-IT" sz="2400" dirty="0" err="1">
                <a:solidFill>
                  <a:srgbClr val="001F5F"/>
                </a:solidFill>
                <a:latin typeface="+mj-lt"/>
                <a:cs typeface="Lucida Sans Unicode"/>
              </a:rPr>
              <a:t>Imaging</a:t>
            </a:r>
            <a:r>
              <a:rPr lang="it-IT" sz="2400" dirty="0">
                <a:solidFill>
                  <a:srgbClr val="001F5F"/>
                </a:solidFill>
                <a:latin typeface="+mj-lt"/>
                <a:cs typeface="Lucida Sans Unicode"/>
              </a:rPr>
              <a:t> viene identificata in un ambito che propone di implementare:</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la </a:t>
            </a:r>
            <a:r>
              <a:rPr lang="it-IT" sz="2400" b="1" dirty="0">
                <a:solidFill>
                  <a:srgbClr val="001F5F"/>
                </a:solidFill>
                <a:latin typeface="+mj-lt"/>
                <a:cs typeface="Lucida Sans Unicode"/>
              </a:rPr>
              <a:t>microscopia ottica </a:t>
            </a:r>
            <a:r>
              <a:rPr lang="it-IT" sz="2400" dirty="0">
                <a:solidFill>
                  <a:srgbClr val="001F5F"/>
                </a:solidFill>
                <a:latin typeface="+mj-lt"/>
                <a:cs typeface="Lucida Sans Unicode"/>
              </a:rPr>
              <a:t>avanzata che comprenda la microscopia confocale e quella di super-risoluzione (ad esempio STED o STORM);</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la </a:t>
            </a:r>
            <a:r>
              <a:rPr lang="it-IT" sz="2400" b="1" dirty="0">
                <a:solidFill>
                  <a:srgbClr val="001F5F"/>
                </a:solidFill>
                <a:latin typeface="+mj-lt"/>
                <a:cs typeface="Lucida Sans Unicode"/>
              </a:rPr>
              <a:t>microscopia elettronica classica</a:t>
            </a:r>
            <a:r>
              <a:rPr lang="it-IT" sz="2400" dirty="0">
                <a:solidFill>
                  <a:srgbClr val="001F5F"/>
                </a:solidFill>
                <a:latin typeface="+mj-lt"/>
                <a:cs typeface="Lucida Sans Unicode"/>
              </a:rPr>
              <a:t> e quella che consenta la ricostruzione tridimensionale (tomografia) dei campioni osservati;</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la </a:t>
            </a:r>
            <a:r>
              <a:rPr lang="it-IT" sz="2400" b="1" dirty="0">
                <a:solidFill>
                  <a:srgbClr val="001F5F"/>
                </a:solidFill>
                <a:latin typeface="+mj-lt"/>
                <a:cs typeface="Lucida Sans Unicode"/>
              </a:rPr>
              <a:t>microscopia crioelettronica </a:t>
            </a:r>
            <a:r>
              <a:rPr lang="it-IT" sz="2400" dirty="0">
                <a:solidFill>
                  <a:srgbClr val="001F5F"/>
                </a:solidFill>
                <a:latin typeface="+mj-lt"/>
                <a:cs typeface="Lucida Sans Unicode"/>
              </a:rPr>
              <a:t>per studi di biologia strutturale, a cui potrà essere associata una facility per lo screening delle condizioni ottimali per la produzione di proteine in vitro.</a:t>
            </a:r>
          </a:p>
        </p:txBody>
      </p:sp>
      <p:sp>
        <p:nvSpPr>
          <p:cNvPr id="10" name="object 3">
            <a:extLst>
              <a:ext uri="{FF2B5EF4-FFF2-40B4-BE49-F238E27FC236}">
                <a16:creationId xmlns:a16="http://schemas.microsoft.com/office/drawing/2014/main" id="{95A7F0E8-A123-48F7-886D-230AF11D3637}"/>
              </a:ext>
            </a:extLst>
          </p:cNvPr>
          <p:cNvSpPr txBox="1"/>
          <p:nvPr/>
        </p:nvSpPr>
        <p:spPr>
          <a:xfrm>
            <a:off x="733819" y="5263591"/>
            <a:ext cx="7729220" cy="1159869"/>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Queste tecnologie sono strumentali per le ricerche in: </a:t>
            </a:r>
          </a:p>
          <a:p>
            <a:pPr marL="648000" marR="5715" indent="-288000" algn="just">
              <a:lnSpc>
                <a:spcPct val="80000"/>
              </a:lnSpc>
              <a:spcBef>
                <a:spcPts val="675"/>
              </a:spcBef>
              <a:buFont typeface="+mj-lt"/>
              <a:buAutoNum type="alphaLcParenR"/>
              <a:tabLst>
                <a:tab pos="241300" algn="l"/>
              </a:tabLst>
            </a:pPr>
            <a:r>
              <a:rPr lang="it-IT" sz="2400" dirty="0">
                <a:solidFill>
                  <a:srgbClr val="001F5F"/>
                </a:solidFill>
                <a:latin typeface="+mj-lt"/>
                <a:cs typeface="Lucida Sans Unicode"/>
              </a:rPr>
              <a:t>imaging cellulare e molecolare;</a:t>
            </a:r>
          </a:p>
          <a:p>
            <a:pPr marL="648000" marR="5715" indent="-288000" algn="just">
              <a:lnSpc>
                <a:spcPct val="80000"/>
              </a:lnSpc>
              <a:spcBef>
                <a:spcPts val="675"/>
              </a:spcBef>
              <a:buFont typeface="+mj-lt"/>
              <a:buAutoNum type="alphaLcParenR"/>
              <a:tabLst>
                <a:tab pos="241300" algn="l"/>
              </a:tabLst>
            </a:pPr>
            <a:r>
              <a:rPr lang="it-IT" sz="2400" dirty="0">
                <a:solidFill>
                  <a:srgbClr val="001F5F"/>
                </a:solidFill>
                <a:latin typeface="+mj-lt"/>
                <a:cs typeface="Lucida Sans Unicode"/>
              </a:rPr>
              <a:t>biologia strutturale.</a:t>
            </a:r>
          </a:p>
        </p:txBody>
      </p:sp>
      <p:grpSp>
        <p:nvGrpSpPr>
          <p:cNvPr id="5" name="Gruppo 4">
            <a:extLst>
              <a:ext uri="{FF2B5EF4-FFF2-40B4-BE49-F238E27FC236}">
                <a16:creationId xmlns:a16="http://schemas.microsoft.com/office/drawing/2014/main" id="{1F02317B-78B4-4826-930D-6F0814EE9435}"/>
              </a:ext>
            </a:extLst>
          </p:cNvPr>
          <p:cNvGrpSpPr/>
          <p:nvPr/>
        </p:nvGrpSpPr>
        <p:grpSpPr>
          <a:xfrm>
            <a:off x="7399781" y="228600"/>
            <a:ext cx="1744345" cy="671466"/>
            <a:chOff x="7399781" y="228600"/>
            <a:chExt cx="1744345" cy="671466"/>
          </a:xfrm>
        </p:grpSpPr>
        <p:sp>
          <p:nvSpPr>
            <p:cNvPr id="6" name="object 6">
              <a:extLst>
                <a:ext uri="{FF2B5EF4-FFF2-40B4-BE49-F238E27FC236}">
                  <a16:creationId xmlns:a16="http://schemas.microsoft.com/office/drawing/2014/main" id="{CE25CBE5-8463-41E4-A199-4657D65B01B6}"/>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7" name="object 7">
              <a:extLst>
                <a:ext uri="{FF2B5EF4-FFF2-40B4-BE49-F238E27FC236}">
                  <a16:creationId xmlns:a16="http://schemas.microsoft.com/office/drawing/2014/main" id="{35A379C5-E7D4-4975-8313-856CAC4C70FD}"/>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342084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Imaging 2/3</a:t>
            </a:r>
            <a:endParaRPr sz="4400" dirty="0">
              <a:latin typeface="+mj-lt"/>
              <a:cs typeface="Lucida Sans Unicode"/>
            </a:endParaRPr>
          </a:p>
        </p:txBody>
      </p:sp>
      <p:sp>
        <p:nvSpPr>
          <p:cNvPr id="3" name="object 3"/>
          <p:cNvSpPr txBox="1"/>
          <p:nvPr/>
        </p:nvSpPr>
        <p:spPr>
          <a:xfrm>
            <a:off x="716098" y="1615023"/>
            <a:ext cx="7729220" cy="1956498"/>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a:tabLst>
                <a:tab pos="241300" algn="l"/>
              </a:tabLst>
            </a:pPr>
            <a:r>
              <a:rPr lang="it-IT" sz="2400" b="1" dirty="0">
                <a:solidFill>
                  <a:srgbClr val="001F5F"/>
                </a:solidFill>
                <a:latin typeface="+mj-lt"/>
                <a:cs typeface="Lucida Sans Unicode"/>
              </a:rPr>
              <a:t>Imaging cellulare e molecolare</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Potrà considerare, tra le altre, la combinazione della microscopia di super-risoluzione con la microscopia elettronica 3D e la microscopia a forza atomica per indagare i processi biologici alla risoluzione nano e persino atomica.</a:t>
            </a:r>
            <a:endParaRPr lang="it-IT" sz="2400" strike="sngStrike" dirty="0">
              <a:solidFill>
                <a:srgbClr val="FF0000"/>
              </a:solidFill>
              <a:latin typeface="+mj-lt"/>
              <a:cs typeface="Lucida Sans Unicode"/>
            </a:endParaRPr>
          </a:p>
        </p:txBody>
      </p:sp>
      <p:grpSp>
        <p:nvGrpSpPr>
          <p:cNvPr id="4" name="Gruppo 3">
            <a:extLst>
              <a:ext uri="{FF2B5EF4-FFF2-40B4-BE49-F238E27FC236}">
                <a16:creationId xmlns:a16="http://schemas.microsoft.com/office/drawing/2014/main" id="{E88E725F-BBF2-4F01-A740-7FA2844386D1}"/>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537A3382-E8F5-4436-B323-F69BAE2360A9}"/>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524FE3B0-49BE-4919-A501-39F3B02DCF6C}"/>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368229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Imaging 3/3</a:t>
            </a:r>
            <a:endParaRPr sz="4400" dirty="0">
              <a:latin typeface="+mj-lt"/>
              <a:cs typeface="Lucida Sans Unicode"/>
            </a:endParaRPr>
          </a:p>
        </p:txBody>
      </p:sp>
      <p:sp>
        <p:nvSpPr>
          <p:cNvPr id="3" name="object 3"/>
          <p:cNvSpPr txBox="1"/>
          <p:nvPr/>
        </p:nvSpPr>
        <p:spPr>
          <a:xfrm>
            <a:off x="716098" y="1524000"/>
            <a:ext cx="7729220" cy="5064528"/>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startAt="2"/>
              <a:tabLst>
                <a:tab pos="241300" algn="l"/>
              </a:tabLst>
            </a:pPr>
            <a:r>
              <a:rPr lang="it-IT" sz="2400" b="1" dirty="0">
                <a:solidFill>
                  <a:srgbClr val="001F5F"/>
                </a:solidFill>
                <a:latin typeface="+mj-lt"/>
                <a:cs typeface="Lucida Sans Unicode"/>
              </a:rPr>
              <a:t>Biologia strutturale</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Potrà essere considerata la tecnologia per:</a:t>
            </a:r>
          </a:p>
          <a:p>
            <a:pPr marL="1155065" marR="5715" lvl="2"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Ottimizzazione della produzione di proteine ricombinanti;</a:t>
            </a:r>
          </a:p>
          <a:p>
            <a:pPr marL="1155065" marR="5715" lvl="2"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microscopia </a:t>
            </a:r>
            <a:r>
              <a:rPr lang="it-IT" sz="2400" dirty="0" err="1">
                <a:solidFill>
                  <a:srgbClr val="001F5F"/>
                </a:solidFill>
                <a:latin typeface="+mj-lt"/>
                <a:cs typeface="Lucida Sans Unicode"/>
              </a:rPr>
              <a:t>crio</a:t>
            </a:r>
            <a:r>
              <a:rPr lang="it-IT" sz="2400" dirty="0">
                <a:solidFill>
                  <a:srgbClr val="001F5F"/>
                </a:solidFill>
                <a:latin typeface="+mj-lt"/>
                <a:cs typeface="Lucida Sans Unicode"/>
              </a:rPr>
              <a:t>-elettronica per l’analisi di singole particelle e tomografia in vitro e in situ;</a:t>
            </a:r>
          </a:p>
          <a:p>
            <a:pPr marL="1155065" marR="5715" lvl="2"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visualizzazione 3D di assemblaggi macromolecolari, metodi di cristallizzazione ad alta produttività.</a:t>
            </a:r>
          </a:p>
          <a:p>
            <a:pPr marL="698400" marR="5715" lvl="2" indent="-230400" algn="just">
              <a:lnSpc>
                <a:spcPct val="80000"/>
              </a:lnSpc>
              <a:spcBef>
                <a:spcPts val="675"/>
              </a:spcBef>
              <a:buFont typeface="Arial" panose="020B0604020202020204" pitchFamily="34" charset="0"/>
              <a:buChar char="•"/>
              <a:tabLst>
                <a:tab pos="241300" algn="l"/>
              </a:tabLst>
            </a:pPr>
            <a:r>
              <a:rPr lang="it-IT" sz="2400" dirty="0">
                <a:solidFill>
                  <a:srgbClr val="001F5F"/>
                </a:solidFill>
                <a:cs typeface="Lucida Sans Unicode"/>
              </a:rPr>
              <a:t>Potranno essere, inoltre, considerate attrezzature come:</a:t>
            </a:r>
          </a:p>
          <a:p>
            <a:pPr marL="1155065" marR="5715" lvl="2" indent="-228600" algn="just">
              <a:lnSpc>
                <a:spcPct val="80000"/>
              </a:lnSpc>
              <a:spcBef>
                <a:spcPts val="675"/>
              </a:spcBef>
              <a:buFont typeface="Arial MT"/>
              <a:buChar char="•"/>
              <a:tabLst>
                <a:tab pos="241300" algn="l"/>
              </a:tabLst>
            </a:pPr>
            <a:r>
              <a:rPr lang="it-IT" sz="2400" dirty="0">
                <a:solidFill>
                  <a:srgbClr val="001F5F"/>
                </a:solidFill>
                <a:cs typeface="Lucida Sans Unicode"/>
              </a:rPr>
              <a:t>Microscopio elettronico a trasmissione (TEM) - TEM FEG 200kV per lo screening </a:t>
            </a:r>
            <a:r>
              <a:rPr lang="it-IT" sz="2400" dirty="0" err="1">
                <a:solidFill>
                  <a:srgbClr val="001F5F"/>
                </a:solidFill>
                <a:cs typeface="Lucida Sans Unicode"/>
              </a:rPr>
              <a:t>cryoEM</a:t>
            </a:r>
            <a:r>
              <a:rPr lang="it-IT" sz="2400" dirty="0">
                <a:solidFill>
                  <a:srgbClr val="001F5F"/>
                </a:solidFill>
                <a:cs typeface="Lucida Sans Unicode"/>
              </a:rPr>
              <a:t> e l’ottimizzazione dei campioni - TEM top di gamma FEG 300kV per </a:t>
            </a:r>
            <a:r>
              <a:rPr lang="it-IT" sz="2400" dirty="0" err="1">
                <a:solidFill>
                  <a:srgbClr val="001F5F"/>
                </a:solidFill>
                <a:cs typeface="Lucida Sans Unicode"/>
              </a:rPr>
              <a:t>CryoEM</a:t>
            </a:r>
            <a:r>
              <a:rPr lang="it-IT" sz="2400" dirty="0">
                <a:solidFill>
                  <a:srgbClr val="001F5F"/>
                </a:solidFill>
                <a:cs typeface="Lucida Sans Unicode"/>
              </a:rPr>
              <a:t> ad altissima risoluzione, corredato di tutte le attrezzature necessarie per la preparazione dei campioni.</a:t>
            </a:r>
          </a:p>
        </p:txBody>
      </p:sp>
      <p:grpSp>
        <p:nvGrpSpPr>
          <p:cNvPr id="4" name="Gruppo 3">
            <a:extLst>
              <a:ext uri="{FF2B5EF4-FFF2-40B4-BE49-F238E27FC236}">
                <a16:creationId xmlns:a16="http://schemas.microsoft.com/office/drawing/2014/main" id="{6086076C-8E84-45B3-8C8B-F02BC3D2DDC3}"/>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41163E2F-4EE2-4C99-9CEA-BDF283029D94}"/>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4CAA56A8-609A-4B04-B36C-98D9583BEF64}"/>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30510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706501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Data Handling</a:t>
            </a:r>
            <a:endParaRPr sz="4400" dirty="0">
              <a:latin typeface="+mj-lt"/>
              <a:cs typeface="Lucida Sans Unicode"/>
            </a:endParaRPr>
          </a:p>
        </p:txBody>
      </p:sp>
      <p:sp>
        <p:nvSpPr>
          <p:cNvPr id="3" name="object 3"/>
          <p:cNvSpPr txBox="1"/>
          <p:nvPr/>
        </p:nvSpPr>
        <p:spPr>
          <a:xfrm>
            <a:off x="716098" y="1357056"/>
            <a:ext cx="7720513" cy="5309530"/>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L'area «Data handling and analysis core per le Piattaforme Nazionali»:</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potrà essere essenziale per raccogliere la grande quantità di dati prodotti dalle altre PN e supportarne l’analisi e l’utilizzo da parte dei ricercatori grazie a personale dedicato;</a:t>
            </a:r>
          </a:p>
          <a:p>
            <a:pPr marL="697865" marR="5715" lvl="1"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verrà considerata strumentazione con alta capacità di memoria e calcolo, senza trascurare possibili sviluppi futuri di software e hardware come il quantum computing. Componenti principali:</a:t>
            </a:r>
          </a:p>
          <a:p>
            <a:pPr marL="1155065" marR="5715" lvl="2"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Cluster HPC con GPU ad alta memoria e nodi CPU;</a:t>
            </a:r>
          </a:p>
          <a:p>
            <a:pPr marL="1155065" marR="5715" lvl="2"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Centro dati orientato al cloud per la distribuzione di servizi e applicazioni di base e bioinformatiche in ambienti isolati e sicuri; </a:t>
            </a:r>
          </a:p>
          <a:p>
            <a:pPr marL="1155065" marR="5715" lvl="2"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Capacità di archiviazione a più livelli;</a:t>
            </a:r>
          </a:p>
          <a:p>
            <a:pPr marL="1155065" marR="5715" lvl="2"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Soluzioni di cybersecurity a livello di hardware, di procedure e politiche.</a:t>
            </a:r>
          </a:p>
        </p:txBody>
      </p:sp>
      <p:grpSp>
        <p:nvGrpSpPr>
          <p:cNvPr id="4" name="Gruppo 3">
            <a:extLst>
              <a:ext uri="{FF2B5EF4-FFF2-40B4-BE49-F238E27FC236}">
                <a16:creationId xmlns:a16="http://schemas.microsoft.com/office/drawing/2014/main" id="{98883765-8B44-4237-9855-990D4EF8E21C}"/>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C73BBEA9-C51F-402E-97AE-685A05A5E07B}"/>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3BCC475B-382C-462F-8D31-C78DEA11D5AC}"/>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242990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Consultazione II livello </a:t>
            </a:r>
            <a:endParaRPr sz="4400" dirty="0">
              <a:latin typeface="+mj-lt"/>
              <a:cs typeface="Lucida Sans Unicode"/>
            </a:endParaRPr>
          </a:p>
        </p:txBody>
      </p:sp>
      <p:sp>
        <p:nvSpPr>
          <p:cNvPr id="3" name="object 3"/>
          <p:cNvSpPr txBox="1"/>
          <p:nvPr/>
        </p:nvSpPr>
        <p:spPr>
          <a:xfrm>
            <a:off x="716098" y="1615023"/>
            <a:ext cx="7729220" cy="4964501"/>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dirty="0">
                <a:solidFill>
                  <a:srgbClr val="001F5F"/>
                </a:solidFill>
                <a:latin typeface="+mj-lt"/>
                <a:cs typeface="Lucida Sans Unicode"/>
              </a:rPr>
              <a:t>Ha come obiettivo sottoporre la sintesi dei risultati della consultazione di I livello racchiusa nelle 3 aree all’intera comunità scientifica per raccogliere i necessari commenti.</a:t>
            </a:r>
          </a:p>
          <a:p>
            <a:pPr marL="12065" marR="5715" algn="just">
              <a:lnSpc>
                <a:spcPct val="80000"/>
              </a:lnSpc>
              <a:spcBef>
                <a:spcPts val="675"/>
              </a:spcBef>
              <a:tabLst>
                <a:tab pos="241300" algn="l"/>
              </a:tabLst>
            </a:pPr>
            <a:endParaRPr lang="it-IT" dirty="0">
              <a:solidFill>
                <a:srgbClr val="001F5F"/>
              </a:solidFill>
              <a:latin typeface="+mj-lt"/>
              <a:cs typeface="Lucida Sans Unicode"/>
            </a:endParaRPr>
          </a:p>
          <a:p>
            <a:pPr marL="240665" marR="5715" indent="-228600" algn="just">
              <a:lnSpc>
                <a:spcPct val="80000"/>
              </a:lnSpc>
              <a:spcBef>
                <a:spcPts val="675"/>
              </a:spcBef>
              <a:buFont typeface="Arial MT"/>
              <a:buChar char="•"/>
              <a:tabLst>
                <a:tab pos="241300" algn="l"/>
              </a:tabLst>
            </a:pPr>
            <a:r>
              <a:rPr lang="it-IT" dirty="0">
                <a:solidFill>
                  <a:srgbClr val="001F5F"/>
                </a:solidFill>
                <a:latin typeface="+mj-lt"/>
                <a:cs typeface="Lucida Sans Unicode"/>
              </a:rPr>
              <a:t>È rivolta alla </a:t>
            </a:r>
            <a:r>
              <a:rPr lang="it-IT" b="1" dirty="0">
                <a:solidFill>
                  <a:srgbClr val="001F5F"/>
                </a:solidFill>
                <a:latin typeface="+mj-lt"/>
                <a:cs typeface="Lucida Sans Unicode"/>
              </a:rPr>
              <a:t>totalità della comunità scientifica.</a:t>
            </a:r>
          </a:p>
          <a:p>
            <a:pPr marL="12065" marR="5715" algn="just">
              <a:lnSpc>
                <a:spcPct val="80000"/>
              </a:lnSpc>
              <a:spcBef>
                <a:spcPts val="675"/>
              </a:spcBef>
              <a:tabLst>
                <a:tab pos="241300" algn="l"/>
              </a:tabLst>
            </a:pPr>
            <a:endParaRPr lang="it-IT" dirty="0">
              <a:solidFill>
                <a:srgbClr val="001F5F"/>
              </a:solidFill>
              <a:latin typeface="+mj-lt"/>
              <a:cs typeface="Lucida Sans Unicode"/>
            </a:endParaRPr>
          </a:p>
          <a:p>
            <a:pPr marL="240665" marR="5715" indent="-228600" algn="just">
              <a:lnSpc>
                <a:spcPct val="80000"/>
              </a:lnSpc>
              <a:spcBef>
                <a:spcPts val="675"/>
              </a:spcBef>
              <a:buFont typeface="Arial MT"/>
              <a:buChar char="•"/>
              <a:tabLst>
                <a:tab pos="241300" algn="l"/>
              </a:tabLst>
            </a:pPr>
            <a:r>
              <a:rPr lang="it-IT" dirty="0">
                <a:solidFill>
                  <a:srgbClr val="001F5F"/>
                </a:solidFill>
                <a:latin typeface="+mj-lt"/>
                <a:cs typeface="Lucida Sans Unicode"/>
              </a:rPr>
              <a:t>Il questionario predisposto dal CT è disponibile per tutti sul sito di Human </a:t>
            </a:r>
            <a:r>
              <a:rPr lang="it-IT" dirty="0" err="1">
                <a:solidFill>
                  <a:srgbClr val="001F5F"/>
                </a:solidFill>
                <a:latin typeface="+mj-lt"/>
                <a:cs typeface="Lucida Sans Unicode"/>
              </a:rPr>
              <a:t>Technopole</a:t>
            </a:r>
            <a:r>
              <a:rPr lang="it-IT" dirty="0">
                <a:solidFill>
                  <a:srgbClr val="001F5F"/>
                </a:solidFill>
                <a:latin typeface="+mj-lt"/>
                <a:cs typeface="Lucida Sans Unicode"/>
              </a:rPr>
              <a:t> e deve essere compilato on line.</a:t>
            </a:r>
            <a:endParaRPr lang="it-IT" dirty="0">
              <a:latin typeface="+mj-lt"/>
              <a:cs typeface="Lucida Sans Unicode"/>
            </a:endParaRPr>
          </a:p>
          <a:p>
            <a:pPr marL="12065" marR="5715" algn="just">
              <a:lnSpc>
                <a:spcPct val="80000"/>
              </a:lnSpc>
              <a:spcBef>
                <a:spcPts val="675"/>
              </a:spcBef>
              <a:tabLst>
                <a:tab pos="241300" algn="l"/>
              </a:tabLst>
            </a:pPr>
            <a:endParaRPr lang="it-IT" dirty="0">
              <a:solidFill>
                <a:srgbClr val="001F5F"/>
              </a:solidFill>
              <a:latin typeface="+mj-lt"/>
              <a:cs typeface="Lucida Sans Unicode"/>
            </a:endParaRPr>
          </a:p>
          <a:p>
            <a:pPr marL="240665" marR="5715" indent="-228600" algn="just">
              <a:lnSpc>
                <a:spcPct val="80000"/>
              </a:lnSpc>
              <a:spcBef>
                <a:spcPts val="675"/>
              </a:spcBef>
              <a:buFont typeface="Arial MT"/>
              <a:buChar char="•"/>
              <a:tabLst>
                <a:tab pos="241300" algn="l"/>
              </a:tabLst>
            </a:pPr>
            <a:r>
              <a:rPr lang="it-IT" dirty="0">
                <a:solidFill>
                  <a:srgbClr val="001F5F"/>
                </a:solidFill>
                <a:latin typeface="+mj-lt"/>
                <a:cs typeface="Lucida Sans Unicode"/>
              </a:rPr>
              <a:t>È aperta </a:t>
            </a:r>
            <a:r>
              <a:rPr lang="it-IT" b="1" dirty="0">
                <a:solidFill>
                  <a:srgbClr val="001F5F"/>
                </a:solidFill>
                <a:latin typeface="+mj-lt"/>
                <a:cs typeface="Lucida Sans Unicode"/>
              </a:rPr>
              <a:t>dal 19 aprile al 31 maggio 2022.</a:t>
            </a:r>
          </a:p>
          <a:p>
            <a:pPr marL="12065" marR="5715" algn="just">
              <a:lnSpc>
                <a:spcPct val="80000"/>
              </a:lnSpc>
              <a:spcBef>
                <a:spcPts val="675"/>
              </a:spcBef>
              <a:tabLst>
                <a:tab pos="241300" algn="l"/>
              </a:tabLst>
            </a:pPr>
            <a:endParaRPr lang="it-IT" dirty="0">
              <a:solidFill>
                <a:srgbClr val="001F5F"/>
              </a:solidFill>
              <a:latin typeface="+mj-lt"/>
              <a:cs typeface="Lucida Sans Unicode"/>
            </a:endParaRPr>
          </a:p>
          <a:p>
            <a:pPr marL="240665" marR="5715" indent="-228600" algn="just">
              <a:lnSpc>
                <a:spcPct val="80000"/>
              </a:lnSpc>
              <a:spcBef>
                <a:spcPts val="675"/>
              </a:spcBef>
              <a:buFont typeface="Arial MT"/>
              <a:buChar char="•"/>
              <a:tabLst>
                <a:tab pos="241300" algn="l"/>
              </a:tabLst>
            </a:pPr>
            <a:r>
              <a:rPr lang="it-IT" b="1" dirty="0">
                <a:solidFill>
                  <a:srgbClr val="001F5F"/>
                </a:solidFill>
                <a:latin typeface="+mj-lt"/>
                <a:cs typeface="Lucida Sans Unicode"/>
              </a:rPr>
              <a:t>Al CT spetta il compito di indirizzare una Relazione finale</a:t>
            </a:r>
            <a:r>
              <a:rPr lang="it-IT" dirty="0">
                <a:solidFill>
                  <a:srgbClr val="001F5F"/>
                </a:solidFill>
                <a:latin typeface="+mj-lt"/>
                <a:cs typeface="Lucida Sans Unicode"/>
              </a:rPr>
              <a:t>, indirizzata alla Fondazione HT e ai Ministeri, che illustri la sintesi dei risultati dei due livelli di consultazione ed individui, in rapporto alla disponibilità e accessibilità delle infrastrutture tecnologiche già esistenti nel Paese e nell'Unione Europea, in scala di priorità, le Piattaforme nazionali e quindi i servizi, le attività e le tecnologie di cui maggiormente la comunità scientifica nazionale chiede di potersi avvalere.</a:t>
            </a:r>
          </a:p>
          <a:p>
            <a:pPr marL="240665" marR="5715" indent="-228600" algn="just">
              <a:lnSpc>
                <a:spcPct val="80000"/>
              </a:lnSpc>
              <a:spcBef>
                <a:spcPts val="675"/>
              </a:spcBef>
              <a:buFont typeface="Arial MT"/>
              <a:buChar char="•"/>
              <a:tabLst>
                <a:tab pos="241300" algn="l"/>
              </a:tabLst>
            </a:pPr>
            <a:endParaRPr lang="it-IT" sz="2400" dirty="0">
              <a:solidFill>
                <a:srgbClr val="001F5F"/>
              </a:solidFill>
              <a:latin typeface="+mj-lt"/>
              <a:cs typeface="Lucida Sans Unicode"/>
            </a:endParaRPr>
          </a:p>
        </p:txBody>
      </p:sp>
      <p:grpSp>
        <p:nvGrpSpPr>
          <p:cNvPr id="4" name="Gruppo 3">
            <a:extLst>
              <a:ext uri="{FF2B5EF4-FFF2-40B4-BE49-F238E27FC236}">
                <a16:creationId xmlns:a16="http://schemas.microsoft.com/office/drawing/2014/main" id="{8A0C427D-17A2-49C2-91DC-C4B335F16E38}"/>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F9BD8BB6-1145-4544-B209-AFF4C7BD4E8F}"/>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35B65382-C76B-489C-A835-AE2EF9E315AF}"/>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66675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90" y="708697"/>
            <a:ext cx="6912610"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La Consultazione pubblica</a:t>
            </a:r>
            <a:endParaRPr sz="4400" dirty="0">
              <a:latin typeface="+mj-lt"/>
              <a:cs typeface="Lucida Sans Unicode"/>
            </a:endParaRPr>
          </a:p>
        </p:txBody>
      </p:sp>
      <p:sp>
        <p:nvSpPr>
          <p:cNvPr id="5" name="object 5"/>
          <p:cNvSpPr txBox="1"/>
          <p:nvPr/>
        </p:nvSpPr>
        <p:spPr>
          <a:xfrm>
            <a:off x="707390" y="1600200"/>
            <a:ext cx="7729220" cy="4101123"/>
          </a:xfrm>
          <a:prstGeom prst="rect">
            <a:avLst/>
          </a:prstGeom>
        </p:spPr>
        <p:txBody>
          <a:bodyPr vert="horz" wrap="square" lIns="0" tIns="12700" rIns="0" bIns="0" rtlCol="0">
            <a:spAutoFit/>
          </a:bodyPr>
          <a:lstStyle/>
          <a:p>
            <a:pPr marL="583565" marR="5080" indent="-342900" algn="just">
              <a:spcBef>
                <a:spcPts val="100"/>
              </a:spcBef>
              <a:buFont typeface="Arial" panose="020B0604020202020204" pitchFamily="34" charset="0"/>
              <a:buChar char="•"/>
            </a:pPr>
            <a:r>
              <a:rPr lang="it-IT" sz="2400" dirty="0">
                <a:solidFill>
                  <a:srgbClr val="001F5F"/>
                </a:solidFill>
                <a:cs typeface="Lucida Sans Unicode"/>
              </a:rPr>
              <a:t>La	</a:t>
            </a:r>
            <a:r>
              <a:rPr lang="it-IT" sz="2400" b="1" dirty="0">
                <a:solidFill>
                  <a:srgbClr val="001F5F"/>
                </a:solidFill>
                <a:cs typeface="Trebuchet MS"/>
              </a:rPr>
              <a:t>Consultazione Pubblica [CP]	</a:t>
            </a:r>
            <a:r>
              <a:rPr lang="it-IT" sz="2400" b="1" dirty="0">
                <a:solidFill>
                  <a:srgbClr val="001F5F"/>
                </a:solidFill>
                <a:cs typeface="Lucida Sans Unicode"/>
              </a:rPr>
              <a:t>è </a:t>
            </a:r>
            <a:r>
              <a:rPr lang="it-IT" sz="2400" dirty="0">
                <a:solidFill>
                  <a:srgbClr val="001F5F"/>
                </a:solidFill>
                <a:cs typeface="Lucida Sans Unicode"/>
              </a:rPr>
              <a:t>una forma di</a:t>
            </a:r>
            <a:r>
              <a:rPr lang="it-IT" sz="2400" dirty="0">
                <a:cs typeface="Lucida Sans Unicode"/>
              </a:rPr>
              <a:t> </a:t>
            </a:r>
            <a:r>
              <a:rPr sz="2400" dirty="0" err="1">
                <a:solidFill>
                  <a:srgbClr val="001F5F"/>
                </a:solidFill>
                <a:latin typeface="+mj-lt"/>
                <a:cs typeface="Lucida Sans Unicode"/>
              </a:rPr>
              <a:t>coinvolgimento</a:t>
            </a:r>
            <a:r>
              <a:rPr sz="2400" dirty="0">
                <a:solidFill>
                  <a:srgbClr val="001F5F"/>
                </a:solidFill>
                <a:latin typeface="+mj-lt"/>
                <a:cs typeface="Lucida Sans Unicode"/>
              </a:rPr>
              <a:t> e di partecipazione della comunità  scientifica alla fase di identificazione delle </a:t>
            </a:r>
            <a:r>
              <a:rPr sz="2400" b="1" dirty="0">
                <a:solidFill>
                  <a:srgbClr val="001F5F"/>
                </a:solidFill>
                <a:latin typeface="+mj-lt"/>
                <a:cs typeface="Trebuchet MS"/>
              </a:rPr>
              <a:t>Piattaforme  Nazionali [PN] </a:t>
            </a:r>
            <a:r>
              <a:rPr sz="2400" dirty="0">
                <a:solidFill>
                  <a:srgbClr val="001F5F"/>
                </a:solidFill>
                <a:latin typeface="+mj-lt"/>
                <a:cs typeface="Lucida Sans Unicode"/>
              </a:rPr>
              <a:t>a</a:t>
            </a:r>
            <a:r>
              <a:rPr lang="it-IT" sz="2400" dirty="0">
                <a:solidFill>
                  <a:srgbClr val="001F5F"/>
                </a:solidFill>
                <a:latin typeface="+mj-lt"/>
                <a:cs typeface="Lucida Sans Unicode"/>
              </a:rPr>
              <a:t>d</a:t>
            </a:r>
            <a:r>
              <a:rPr sz="2400" dirty="0">
                <a:solidFill>
                  <a:srgbClr val="001F5F"/>
                </a:solidFill>
                <a:latin typeface="+mj-lt"/>
                <a:cs typeface="Lucida Sans Unicode"/>
              </a:rPr>
              <a:t> alto impatto tecnologico funzionali allo  sviluppo di ricerche avanzate nei settori delle scienze della  vita.</a:t>
            </a:r>
            <a:endParaRPr lang="it-IT" sz="2400" dirty="0">
              <a:solidFill>
                <a:srgbClr val="001F5F"/>
              </a:solidFill>
              <a:latin typeface="+mj-lt"/>
              <a:cs typeface="Lucida Sans Unicode"/>
            </a:endParaRPr>
          </a:p>
          <a:p>
            <a:pPr marL="240665" marR="5080" algn="just">
              <a:spcBef>
                <a:spcPts val="100"/>
              </a:spcBef>
            </a:pPr>
            <a:endParaRPr lang="it-IT" sz="2400" dirty="0">
              <a:solidFill>
                <a:srgbClr val="001F5F"/>
              </a:solidFill>
              <a:latin typeface="+mj-lt"/>
              <a:cs typeface="Lucida Sans Unicode"/>
            </a:endParaRPr>
          </a:p>
          <a:p>
            <a:pPr marL="583565" marR="5080" indent="-342900" algn="just">
              <a:spcBef>
                <a:spcPts val="100"/>
              </a:spcBef>
              <a:buFont typeface="Arial" panose="020B0604020202020204" pitchFamily="34" charset="0"/>
              <a:buChar char="•"/>
            </a:pPr>
            <a:r>
              <a:rPr sz="2400" dirty="0">
                <a:solidFill>
                  <a:srgbClr val="001F5F"/>
                </a:solidFill>
                <a:latin typeface="+mj-lt"/>
                <a:cs typeface="Lucida Sans Unicode"/>
              </a:rPr>
              <a:t>La CP prevista </a:t>
            </a:r>
            <a:r>
              <a:rPr sz="2400" dirty="0" err="1">
                <a:solidFill>
                  <a:srgbClr val="001F5F"/>
                </a:solidFill>
                <a:latin typeface="+mj-lt"/>
                <a:cs typeface="Lucida Sans Unicode"/>
              </a:rPr>
              <a:t>nella</a:t>
            </a:r>
            <a:r>
              <a:rPr sz="2400" dirty="0">
                <a:solidFill>
                  <a:srgbClr val="001F5F"/>
                </a:solidFill>
                <a:latin typeface="+mj-lt"/>
                <a:cs typeface="Lucida Sans Unicode"/>
              </a:rPr>
              <a:t> </a:t>
            </a:r>
            <a:r>
              <a:rPr lang="it-IT" sz="2400" dirty="0">
                <a:solidFill>
                  <a:srgbClr val="001F5F"/>
                </a:solidFill>
                <a:latin typeface="+mj-lt"/>
                <a:cs typeface="Lucida Sans Unicode"/>
              </a:rPr>
              <a:t>C</a:t>
            </a:r>
            <a:r>
              <a:rPr sz="2400" dirty="0" err="1">
                <a:solidFill>
                  <a:srgbClr val="001F5F"/>
                </a:solidFill>
                <a:latin typeface="+mj-lt"/>
                <a:cs typeface="Lucida Sans Unicode"/>
              </a:rPr>
              <a:t>onvenzione</a:t>
            </a:r>
            <a:r>
              <a:rPr sz="2400" dirty="0">
                <a:solidFill>
                  <a:srgbClr val="001F5F"/>
                </a:solidFill>
                <a:latin typeface="+mj-lt"/>
                <a:cs typeface="Lucida Sans Unicode"/>
              </a:rPr>
              <a:t> si articola in due livelli  ciascuno dei quali si rivolge a uno specifico destinatario:  pre-individuato, circoscritto e omogeneo il primo; più  ampio, eterogeneo e capillare il secondo.</a:t>
            </a:r>
            <a:endParaRPr lang="it-IT" sz="2400" dirty="0">
              <a:solidFill>
                <a:srgbClr val="001F5F"/>
              </a:solidFill>
              <a:latin typeface="+mj-lt"/>
              <a:cs typeface="Lucida Sans Unicode"/>
            </a:endParaRPr>
          </a:p>
        </p:txBody>
      </p:sp>
      <p:grpSp>
        <p:nvGrpSpPr>
          <p:cNvPr id="6" name="Gruppo 5">
            <a:extLst>
              <a:ext uri="{FF2B5EF4-FFF2-40B4-BE49-F238E27FC236}">
                <a16:creationId xmlns:a16="http://schemas.microsoft.com/office/drawing/2014/main" id="{4ED2D875-C965-474A-9B69-6F91A88A8FB8}"/>
              </a:ext>
            </a:extLst>
          </p:cNvPr>
          <p:cNvGrpSpPr/>
          <p:nvPr/>
        </p:nvGrpSpPr>
        <p:grpSpPr>
          <a:xfrm>
            <a:off x="7399781" y="228600"/>
            <a:ext cx="1744345" cy="671466"/>
            <a:chOff x="7399781" y="228600"/>
            <a:chExt cx="1744345" cy="671466"/>
          </a:xfrm>
        </p:grpSpPr>
        <p:sp>
          <p:nvSpPr>
            <p:cNvPr id="7" name="object 6">
              <a:extLst>
                <a:ext uri="{FF2B5EF4-FFF2-40B4-BE49-F238E27FC236}">
                  <a16:creationId xmlns:a16="http://schemas.microsoft.com/office/drawing/2014/main" id="{11781103-291B-46E1-849E-82A91AF9D819}"/>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8" name="object 7">
              <a:extLst>
                <a:ext uri="{FF2B5EF4-FFF2-40B4-BE49-F238E27FC236}">
                  <a16:creationId xmlns:a16="http://schemas.microsoft.com/office/drawing/2014/main" id="{94B677CE-BE6D-474A-B2C1-AD096273D071}"/>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Consultazione I livello: esiti </a:t>
            </a:r>
            <a:endParaRPr sz="4400" dirty="0">
              <a:latin typeface="+mj-lt"/>
              <a:cs typeface="Lucida Sans Unicode"/>
            </a:endParaRPr>
          </a:p>
        </p:txBody>
      </p:sp>
      <p:sp>
        <p:nvSpPr>
          <p:cNvPr id="3" name="object 3"/>
          <p:cNvSpPr txBox="1"/>
          <p:nvPr/>
        </p:nvSpPr>
        <p:spPr>
          <a:xfrm>
            <a:off x="707389" y="1415129"/>
            <a:ext cx="7729220" cy="3554178"/>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sz="2200" dirty="0">
                <a:solidFill>
                  <a:srgbClr val="001F5F"/>
                </a:solidFill>
                <a:latin typeface="+mj-lt"/>
                <a:cs typeface="Lucida Sans Unicode"/>
              </a:rPr>
              <a:t>Le </a:t>
            </a:r>
            <a:r>
              <a:rPr lang="it-IT" sz="2200" b="1" dirty="0">
                <a:solidFill>
                  <a:srgbClr val="001F5F"/>
                </a:solidFill>
                <a:latin typeface="+mj-lt"/>
                <a:cs typeface="Lucida Sans Unicode"/>
              </a:rPr>
              <a:t>proposte raccolte nella consultazione di I livello </a:t>
            </a:r>
            <a:r>
              <a:rPr lang="it-IT" sz="2200" dirty="0">
                <a:solidFill>
                  <a:srgbClr val="001F5F"/>
                </a:solidFill>
                <a:latin typeface="+mj-lt"/>
                <a:cs typeface="Lucida Sans Unicode"/>
              </a:rPr>
              <a:t>sono state esaminate dal Comitato Tecnico [CT] previsto dalla Convenzione tenendo conto del parere di esperti internazionali nelle aree di riferimento. </a:t>
            </a:r>
          </a:p>
          <a:p>
            <a:pPr marL="240665" marR="5715" indent="-228600" algn="just">
              <a:lnSpc>
                <a:spcPct val="80000"/>
              </a:lnSpc>
              <a:spcBef>
                <a:spcPts val="675"/>
              </a:spcBef>
              <a:buFont typeface="Arial MT"/>
              <a:buChar char="•"/>
              <a:tabLst>
                <a:tab pos="241300" algn="l"/>
              </a:tabLst>
            </a:pPr>
            <a:r>
              <a:rPr lang="it-IT" sz="2200" dirty="0">
                <a:solidFill>
                  <a:srgbClr val="001F5F"/>
                </a:solidFill>
                <a:latin typeface="+mj-lt"/>
                <a:cs typeface="Lucida Sans Unicode"/>
              </a:rPr>
              <a:t>Nel corso della valutazione, sono stati considerati principalmente i </a:t>
            </a:r>
            <a:r>
              <a:rPr lang="it-IT" sz="2200" b="1" dirty="0">
                <a:solidFill>
                  <a:srgbClr val="001F5F"/>
                </a:solidFill>
                <a:latin typeface="+mj-lt"/>
                <a:cs typeface="Lucida Sans Unicode"/>
              </a:rPr>
              <a:t>criteri </a:t>
            </a:r>
            <a:r>
              <a:rPr lang="it-IT" sz="2200" dirty="0">
                <a:solidFill>
                  <a:srgbClr val="001F5F"/>
                </a:solidFill>
                <a:latin typeface="+mj-lt"/>
                <a:cs typeface="Lucida Sans Unicode"/>
              </a:rPr>
              <a:t>legati a:</a:t>
            </a:r>
          </a:p>
          <a:p>
            <a:pPr marL="697865" marR="5715" lvl="1"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ampiezza della comunità scientifica nazionale potenzialmente interessata dalle strutture proposte;</a:t>
            </a:r>
          </a:p>
          <a:p>
            <a:pPr marL="697865" marR="5715" lvl="1"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esistenza o meno di una sovrapposizione sostanziale con le infrastrutture di ricerca nazionali o europee esistenti;</a:t>
            </a:r>
          </a:p>
          <a:p>
            <a:pPr marL="697865" marR="5715" lvl="1"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eventuale sovrapposizione con altri investimenti pubblici nazionali in corso o già previsti per i prossimi anni.</a:t>
            </a:r>
          </a:p>
        </p:txBody>
      </p:sp>
      <p:sp>
        <p:nvSpPr>
          <p:cNvPr id="7" name="object 3">
            <a:extLst>
              <a:ext uri="{FF2B5EF4-FFF2-40B4-BE49-F238E27FC236}">
                <a16:creationId xmlns:a16="http://schemas.microsoft.com/office/drawing/2014/main" id="{69CC398C-64F1-4C47-A96E-EE989A704C42}"/>
              </a:ext>
            </a:extLst>
          </p:cNvPr>
          <p:cNvSpPr txBox="1"/>
          <p:nvPr/>
        </p:nvSpPr>
        <p:spPr>
          <a:xfrm>
            <a:off x="707389" y="4953000"/>
            <a:ext cx="7729220" cy="1642373"/>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Questa prima fase di consultazione ha permesso di identificare 3 aree caratterizzate da una domanda elevata di PN:</a:t>
            </a:r>
          </a:p>
          <a:p>
            <a:pPr marL="697865" marR="5715" lvl="1"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DOMINIO OMICS</a:t>
            </a:r>
          </a:p>
          <a:p>
            <a:pPr marL="697865" marR="5715" lvl="1" indent="-228600" algn="just">
              <a:lnSpc>
                <a:spcPct val="80000"/>
              </a:lnSpc>
              <a:spcBef>
                <a:spcPts val="675"/>
              </a:spcBef>
              <a:buFont typeface="Arial MT"/>
              <a:buChar char="•"/>
              <a:tabLst>
                <a:tab pos="241300" algn="l"/>
              </a:tabLst>
            </a:pPr>
            <a:r>
              <a:rPr lang="it-IT" sz="2000" dirty="0">
                <a:solidFill>
                  <a:srgbClr val="001F5F"/>
                </a:solidFill>
                <a:latin typeface="+mj-lt"/>
                <a:cs typeface="Lucida Sans Unicode"/>
              </a:rPr>
              <a:t>DOMINIO IMAGING</a:t>
            </a:r>
          </a:p>
          <a:p>
            <a:pPr marL="697865" marR="5715" lvl="1" indent="-228600" algn="just">
              <a:lnSpc>
                <a:spcPct val="80000"/>
              </a:lnSpc>
              <a:spcBef>
                <a:spcPts val="675"/>
              </a:spcBef>
              <a:buFont typeface="Arial MT"/>
              <a:buChar char="•"/>
              <a:tabLst>
                <a:tab pos="241300" algn="l"/>
              </a:tabLst>
            </a:pPr>
            <a:r>
              <a:rPr lang="en-US" sz="2000" dirty="0">
                <a:solidFill>
                  <a:srgbClr val="001F5F"/>
                </a:solidFill>
                <a:latin typeface="+mj-lt"/>
                <a:cs typeface="Lucida Sans Unicode"/>
              </a:rPr>
              <a:t>DATA HANDLING AND ANALYSIS CORE</a:t>
            </a:r>
            <a:endParaRPr lang="it-IT" sz="2000" dirty="0">
              <a:solidFill>
                <a:srgbClr val="001F5F"/>
              </a:solidFill>
              <a:latin typeface="+mj-lt"/>
              <a:cs typeface="Lucida Sans Unicode"/>
            </a:endParaRPr>
          </a:p>
        </p:txBody>
      </p:sp>
      <p:grpSp>
        <p:nvGrpSpPr>
          <p:cNvPr id="5" name="Gruppo 4">
            <a:extLst>
              <a:ext uri="{FF2B5EF4-FFF2-40B4-BE49-F238E27FC236}">
                <a16:creationId xmlns:a16="http://schemas.microsoft.com/office/drawing/2014/main" id="{FC881C3E-F7C6-4B52-9076-C105E94C7F1B}"/>
              </a:ext>
            </a:extLst>
          </p:cNvPr>
          <p:cNvGrpSpPr/>
          <p:nvPr/>
        </p:nvGrpSpPr>
        <p:grpSpPr>
          <a:xfrm>
            <a:off x="7399781" y="228600"/>
            <a:ext cx="1744345" cy="671466"/>
            <a:chOff x="7399781" y="228600"/>
            <a:chExt cx="1744345" cy="671466"/>
          </a:xfrm>
        </p:grpSpPr>
        <p:sp>
          <p:nvSpPr>
            <p:cNvPr id="6" name="object 6">
              <a:extLst>
                <a:ext uri="{FF2B5EF4-FFF2-40B4-BE49-F238E27FC236}">
                  <a16:creationId xmlns:a16="http://schemas.microsoft.com/office/drawing/2014/main" id="{6D04BD96-645E-4AAE-BA7C-FAD8936B85E9}"/>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8" name="object 7">
              <a:extLst>
                <a:ext uri="{FF2B5EF4-FFF2-40B4-BE49-F238E27FC236}">
                  <a16:creationId xmlns:a16="http://schemas.microsoft.com/office/drawing/2014/main" id="{4DA3466F-5852-4BBD-B0E3-55AFD3843ACB}"/>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108475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a:t>
            </a:r>
            <a:r>
              <a:rPr lang="it-IT" sz="4400" dirty="0" err="1">
                <a:solidFill>
                  <a:srgbClr val="001F5F"/>
                </a:solidFill>
                <a:latin typeface="+mj-lt"/>
                <a:cs typeface="Lucida Sans Unicode"/>
              </a:rPr>
              <a:t>Omics</a:t>
            </a:r>
            <a:r>
              <a:rPr lang="it-IT" sz="4400" dirty="0">
                <a:solidFill>
                  <a:srgbClr val="001F5F"/>
                </a:solidFill>
                <a:latin typeface="+mj-lt"/>
                <a:cs typeface="Lucida Sans Unicode"/>
              </a:rPr>
              <a:t> 1/6</a:t>
            </a:r>
            <a:endParaRPr sz="4400" dirty="0">
              <a:latin typeface="+mj-lt"/>
              <a:cs typeface="Lucida Sans Unicode"/>
            </a:endParaRPr>
          </a:p>
        </p:txBody>
      </p:sp>
      <p:sp>
        <p:nvSpPr>
          <p:cNvPr id="3" name="object 3"/>
          <p:cNvSpPr txBox="1"/>
          <p:nvPr/>
        </p:nvSpPr>
        <p:spPr>
          <a:xfrm>
            <a:off x="716098" y="1615023"/>
            <a:ext cx="7729220" cy="3703130"/>
          </a:xfrm>
          <a:prstGeom prst="rect">
            <a:avLst/>
          </a:prstGeom>
        </p:spPr>
        <p:txBody>
          <a:bodyPr vert="horz" wrap="square" lIns="0" tIns="85725" rIns="0" bIns="0" rtlCol="0">
            <a:spAutoFit/>
          </a:bodyPr>
          <a:lstStyle/>
          <a:p>
            <a:pPr marL="240665" marR="5715" indent="-228600" algn="just">
              <a:lnSpc>
                <a:spcPct val="80000"/>
              </a:lnSpc>
              <a:spcBef>
                <a:spcPts val="675"/>
              </a:spcBef>
              <a:buFont typeface="Arial MT"/>
              <a:buChar char="•"/>
              <a:tabLst>
                <a:tab pos="241300" algn="l"/>
              </a:tabLst>
            </a:pPr>
            <a:r>
              <a:rPr lang="it-IT" sz="2400" dirty="0">
                <a:solidFill>
                  <a:srgbClr val="001F5F"/>
                </a:solidFill>
                <a:latin typeface="+mj-lt"/>
                <a:cs typeface="Lucida Sans Unicode"/>
              </a:rPr>
              <a:t>L'area dominio OMICS comprende una vasta gamma di studi multiomici applicati a diversi organismi e sistemi modello, tra cui:</a:t>
            </a:r>
          </a:p>
          <a:p>
            <a:pPr marL="926465" marR="5715" lvl="1" indent="-360000" algn="just">
              <a:lnSpc>
                <a:spcPct val="80000"/>
              </a:lnSpc>
              <a:spcBef>
                <a:spcPts val="675"/>
              </a:spcBef>
              <a:buFont typeface="+mj-lt"/>
              <a:buAutoNum type="alphaLcParenR"/>
              <a:tabLst>
                <a:tab pos="241300" algn="l"/>
              </a:tabLst>
            </a:pPr>
            <a:r>
              <a:rPr lang="it-IT" sz="2100" dirty="0">
                <a:solidFill>
                  <a:srgbClr val="001F5F"/>
                </a:solidFill>
                <a:latin typeface="+mj-lt"/>
                <a:cs typeface="Lucida Sans Unicode"/>
              </a:rPr>
              <a:t>l’analisi di </a:t>
            </a:r>
            <a:r>
              <a:rPr lang="it-IT" sz="2100" b="1" dirty="0">
                <a:solidFill>
                  <a:srgbClr val="001F5F"/>
                </a:solidFill>
                <a:latin typeface="+mj-lt"/>
                <a:cs typeface="Lucida Sans Unicode"/>
              </a:rPr>
              <a:t>genomi e trascrittomi </a:t>
            </a:r>
            <a:r>
              <a:rPr lang="it-IT" sz="2100" dirty="0">
                <a:solidFill>
                  <a:srgbClr val="001F5F"/>
                </a:solidFill>
                <a:latin typeface="+mj-lt"/>
                <a:cs typeface="Lucida Sans Unicode"/>
              </a:rPr>
              <a:t>con una vasta gamma di metodi e applicazioni (DNA, RNA, epigenetica, </a:t>
            </a:r>
            <a:r>
              <a:rPr lang="it-IT" sz="2100" dirty="0" err="1">
                <a:solidFill>
                  <a:srgbClr val="001F5F"/>
                </a:solidFill>
                <a:latin typeface="+mj-lt"/>
                <a:cs typeface="Lucida Sans Unicode"/>
              </a:rPr>
              <a:t>epitrascriptomica</a:t>
            </a:r>
            <a:r>
              <a:rPr lang="it-IT" sz="2100" dirty="0">
                <a:solidFill>
                  <a:srgbClr val="001F5F"/>
                </a:solidFill>
                <a:latin typeface="+mj-lt"/>
                <a:cs typeface="Lucida Sans Unicode"/>
              </a:rPr>
              <a:t>) in ogni area delle scienze della vita, curando tutti gli aspetti relativi al sequenziamento;</a:t>
            </a:r>
          </a:p>
          <a:p>
            <a:pPr marL="926465" marR="5715" lvl="1" indent="-360000" algn="just">
              <a:lnSpc>
                <a:spcPct val="80000"/>
              </a:lnSpc>
              <a:spcBef>
                <a:spcPts val="675"/>
              </a:spcBef>
              <a:buFont typeface="+mj-lt"/>
              <a:buAutoNum type="alphaLcParenR"/>
              <a:tabLst>
                <a:tab pos="241300" algn="l"/>
              </a:tabLst>
            </a:pPr>
            <a:r>
              <a:rPr lang="it-IT" sz="2100" dirty="0">
                <a:solidFill>
                  <a:srgbClr val="001F5F"/>
                </a:solidFill>
                <a:latin typeface="+mj-lt"/>
                <a:cs typeface="Lucida Sans Unicode"/>
              </a:rPr>
              <a:t>studi su </a:t>
            </a:r>
            <a:r>
              <a:rPr lang="it-IT" sz="2100" b="1" dirty="0">
                <a:solidFill>
                  <a:srgbClr val="001F5F"/>
                </a:solidFill>
                <a:latin typeface="+mj-lt"/>
                <a:cs typeface="Lucida Sans Unicode"/>
              </a:rPr>
              <a:t>singole cellule</a:t>
            </a:r>
            <a:r>
              <a:rPr lang="it-IT" sz="2100" dirty="0">
                <a:solidFill>
                  <a:srgbClr val="001F5F"/>
                </a:solidFill>
                <a:latin typeface="+mj-lt"/>
                <a:cs typeface="Lucida Sans Unicode"/>
              </a:rPr>
              <a:t>;</a:t>
            </a:r>
          </a:p>
          <a:p>
            <a:pPr marL="926465" marR="5715" lvl="1" indent="-360000" algn="just">
              <a:lnSpc>
                <a:spcPct val="80000"/>
              </a:lnSpc>
              <a:spcBef>
                <a:spcPts val="675"/>
              </a:spcBef>
              <a:buFont typeface="+mj-lt"/>
              <a:buAutoNum type="alphaLcParenR"/>
              <a:tabLst>
                <a:tab pos="241300" algn="l"/>
              </a:tabLst>
            </a:pPr>
            <a:r>
              <a:rPr lang="it-IT" sz="2100" dirty="0">
                <a:solidFill>
                  <a:srgbClr val="001F5F"/>
                </a:solidFill>
                <a:latin typeface="+mj-lt"/>
                <a:cs typeface="Lucida Sans Unicode"/>
              </a:rPr>
              <a:t>l’identificazione e l’analisi quanti-qualitativa di </a:t>
            </a:r>
            <a:r>
              <a:rPr lang="it-IT" sz="2100" b="1" dirty="0">
                <a:solidFill>
                  <a:srgbClr val="001F5F"/>
                </a:solidFill>
                <a:latin typeface="+mj-lt"/>
                <a:cs typeface="Lucida Sans Unicode"/>
              </a:rPr>
              <a:t>proteine e metaboliti</a:t>
            </a:r>
            <a:r>
              <a:rPr lang="it-IT" sz="2100" dirty="0">
                <a:solidFill>
                  <a:srgbClr val="001F5F"/>
                </a:solidFill>
                <a:latin typeface="+mj-lt"/>
                <a:cs typeface="Lucida Sans Unicode"/>
              </a:rPr>
              <a:t> con l’utilizzazione di spettrometri di massa di ultima generazione (LC-MS/MS);</a:t>
            </a:r>
          </a:p>
          <a:p>
            <a:pPr marL="926465" marR="5715" lvl="1" indent="-360000" algn="just">
              <a:lnSpc>
                <a:spcPct val="80000"/>
              </a:lnSpc>
              <a:spcBef>
                <a:spcPts val="675"/>
              </a:spcBef>
              <a:buFont typeface="+mj-lt"/>
              <a:buAutoNum type="alphaLcParenR"/>
              <a:tabLst>
                <a:tab pos="241300" algn="l"/>
              </a:tabLst>
            </a:pPr>
            <a:r>
              <a:rPr lang="it-IT" sz="2100" b="1" dirty="0">
                <a:solidFill>
                  <a:srgbClr val="001F5F"/>
                </a:solidFill>
                <a:latin typeface="+mj-lt"/>
                <a:cs typeface="Lucida Sans Unicode"/>
              </a:rPr>
              <a:t>vettori virali </a:t>
            </a:r>
            <a:r>
              <a:rPr lang="it-IT" sz="2100" dirty="0">
                <a:solidFill>
                  <a:srgbClr val="001F5F"/>
                </a:solidFill>
                <a:latin typeface="+mj-lt"/>
                <a:cs typeface="Lucida Sans Unicode"/>
              </a:rPr>
              <a:t>e produzione di </a:t>
            </a:r>
            <a:r>
              <a:rPr lang="it-IT" sz="2100" b="1" dirty="0">
                <a:solidFill>
                  <a:srgbClr val="001F5F"/>
                </a:solidFill>
                <a:latin typeface="+mj-lt"/>
                <a:cs typeface="Lucida Sans Unicode"/>
              </a:rPr>
              <a:t>cellule ingegnerizzate</a:t>
            </a:r>
            <a:r>
              <a:rPr lang="it-IT" sz="2100" dirty="0">
                <a:solidFill>
                  <a:srgbClr val="001F5F"/>
                </a:solidFill>
                <a:latin typeface="+mj-lt"/>
                <a:cs typeface="Lucida Sans Unicode"/>
              </a:rPr>
              <a:t>.</a:t>
            </a:r>
            <a:r>
              <a:rPr lang="it-IT" sz="2400" dirty="0">
                <a:solidFill>
                  <a:srgbClr val="001F5F"/>
                </a:solidFill>
                <a:latin typeface="+mj-lt"/>
                <a:cs typeface="Lucida Sans Unicode"/>
              </a:rPr>
              <a:t> </a:t>
            </a:r>
          </a:p>
        </p:txBody>
      </p:sp>
      <p:grpSp>
        <p:nvGrpSpPr>
          <p:cNvPr id="4" name="Gruppo 3">
            <a:extLst>
              <a:ext uri="{FF2B5EF4-FFF2-40B4-BE49-F238E27FC236}">
                <a16:creationId xmlns:a16="http://schemas.microsoft.com/office/drawing/2014/main" id="{C169C329-4BB2-4881-BA3B-CF0979414127}"/>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B2312705-05EE-49BD-8A4F-DC8944F5D986}"/>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706D0AE0-3C02-4E8C-8862-4739829C647E}"/>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28646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a:t>
            </a:r>
            <a:r>
              <a:rPr lang="it-IT" sz="4400" dirty="0" err="1">
                <a:solidFill>
                  <a:srgbClr val="001F5F"/>
                </a:solidFill>
                <a:latin typeface="+mj-lt"/>
                <a:cs typeface="Lucida Sans Unicode"/>
              </a:rPr>
              <a:t>Omics</a:t>
            </a:r>
            <a:r>
              <a:rPr lang="it-IT" sz="4400" dirty="0">
                <a:solidFill>
                  <a:srgbClr val="001F5F"/>
                </a:solidFill>
                <a:latin typeface="+mj-lt"/>
                <a:cs typeface="Lucida Sans Unicode"/>
              </a:rPr>
              <a:t> 2/6</a:t>
            </a:r>
            <a:endParaRPr sz="4400" dirty="0">
              <a:latin typeface="+mj-lt"/>
              <a:cs typeface="Lucida Sans Unicode"/>
            </a:endParaRPr>
          </a:p>
        </p:txBody>
      </p:sp>
      <p:sp>
        <p:nvSpPr>
          <p:cNvPr id="3" name="object 3"/>
          <p:cNvSpPr txBox="1"/>
          <p:nvPr/>
        </p:nvSpPr>
        <p:spPr>
          <a:xfrm>
            <a:off x="707390" y="1448943"/>
            <a:ext cx="7729220" cy="3455690"/>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a:tabLst>
                <a:tab pos="241300" algn="l"/>
              </a:tabLst>
            </a:pPr>
            <a:r>
              <a:rPr lang="it-IT" sz="2400" b="1" dirty="0">
                <a:solidFill>
                  <a:srgbClr val="001F5F"/>
                </a:solidFill>
                <a:latin typeface="+mj-lt"/>
                <a:cs typeface="Lucida Sans Unicode"/>
              </a:rPr>
              <a:t>Analisi di genomi e trascrittomi</a:t>
            </a:r>
            <a:endParaRPr lang="it-IT" sz="2400" dirty="0">
              <a:solidFill>
                <a:srgbClr val="001F5F"/>
              </a:solidFill>
              <a:latin typeface="+mj-lt"/>
              <a:cs typeface="Lucida Sans Unicode"/>
            </a:endParaRPr>
          </a:p>
          <a:p>
            <a:pPr marL="720000" marR="5715" lvl="1" indent="-3240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Potranno considerarsi tecnologie genomiche all’avanguardia per la caratterizzazione strutturale e funzionale dei genomi, accelerando la fase di set-up. </a:t>
            </a:r>
          </a:p>
          <a:p>
            <a:pPr marL="720000" marR="5715" lvl="1" indent="-3240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Potranno valutarsi i più recenti strumenti di sequenziamento e manipolatori di liquidi per la preparazione della libreria.</a:t>
            </a:r>
          </a:p>
          <a:p>
            <a:pPr marL="720000" marR="5715" lvl="1" indent="-3240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Potranno essere prese in considerazione tecnologie all’avanguardia e altre in fase di sviluppo.</a:t>
            </a:r>
            <a:r>
              <a:rPr lang="it-IT" sz="2000" strike="sngStrike" dirty="0">
                <a:solidFill>
                  <a:srgbClr val="FF0000"/>
                </a:solidFill>
                <a:latin typeface="+mj-lt"/>
                <a:cs typeface="Lucida Sans Unicode"/>
              </a:rPr>
              <a:t> </a:t>
            </a:r>
          </a:p>
          <a:p>
            <a:pPr marL="720000" marR="5715" lvl="1" indent="-3240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Potranno essere fornite tecnologie consolidate per la </a:t>
            </a:r>
            <a:r>
              <a:rPr lang="it-IT" sz="2000" dirty="0" err="1">
                <a:solidFill>
                  <a:srgbClr val="001F5F"/>
                </a:solidFill>
                <a:latin typeface="+mj-lt"/>
                <a:cs typeface="Lucida Sans Unicode"/>
              </a:rPr>
              <a:t>genotipizzazione</a:t>
            </a:r>
            <a:r>
              <a:rPr lang="it-IT" sz="2000" dirty="0">
                <a:solidFill>
                  <a:srgbClr val="001F5F"/>
                </a:solidFill>
                <a:latin typeface="+mj-lt"/>
                <a:cs typeface="Lucida Sans Unicode"/>
              </a:rPr>
              <a:t> ad alto rendimento basata su array a basso costo, l’analisi delle variazioni del numero di copie (CNV) e la metilazione del DNA.</a:t>
            </a:r>
          </a:p>
        </p:txBody>
      </p:sp>
      <p:grpSp>
        <p:nvGrpSpPr>
          <p:cNvPr id="4" name="Gruppo 3">
            <a:extLst>
              <a:ext uri="{FF2B5EF4-FFF2-40B4-BE49-F238E27FC236}">
                <a16:creationId xmlns:a16="http://schemas.microsoft.com/office/drawing/2014/main" id="{E440A81D-B5E9-4A1C-BB1E-994958A83B4B}"/>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E484E392-9FB1-4D9F-93C6-F62C3A149AE2}"/>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3C85893E-D344-4376-B95A-2CC9F09CFEF6}"/>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64049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a:t>
            </a:r>
            <a:r>
              <a:rPr lang="it-IT" sz="4400" dirty="0" err="1">
                <a:solidFill>
                  <a:srgbClr val="001F5F"/>
                </a:solidFill>
                <a:latin typeface="+mj-lt"/>
                <a:cs typeface="Lucida Sans Unicode"/>
              </a:rPr>
              <a:t>Omics</a:t>
            </a:r>
            <a:r>
              <a:rPr lang="it-IT" sz="4400" dirty="0">
                <a:solidFill>
                  <a:srgbClr val="001F5F"/>
                </a:solidFill>
                <a:latin typeface="+mj-lt"/>
                <a:cs typeface="Lucida Sans Unicode"/>
              </a:rPr>
              <a:t> 3/6</a:t>
            </a:r>
            <a:endParaRPr sz="4400" dirty="0">
              <a:latin typeface="+mj-lt"/>
              <a:cs typeface="Lucida Sans Unicode"/>
            </a:endParaRPr>
          </a:p>
        </p:txBody>
      </p:sp>
      <p:sp>
        <p:nvSpPr>
          <p:cNvPr id="3" name="object 3"/>
          <p:cNvSpPr txBox="1"/>
          <p:nvPr/>
        </p:nvSpPr>
        <p:spPr>
          <a:xfrm>
            <a:off x="707390" y="1448943"/>
            <a:ext cx="7729220" cy="3820405"/>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startAt="2"/>
              <a:tabLst>
                <a:tab pos="241300" algn="l"/>
              </a:tabLst>
            </a:pPr>
            <a:r>
              <a:rPr lang="it-IT" sz="2400" b="1" dirty="0">
                <a:solidFill>
                  <a:srgbClr val="001F5F"/>
                </a:solidFill>
                <a:latin typeface="+mj-lt"/>
                <a:cs typeface="Lucida Sans Unicode"/>
              </a:rPr>
              <a:t>Studi su singole cellule</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Potranno utilizzarsi tecnologie all’avanguardia</a:t>
            </a:r>
            <a:r>
              <a:rPr lang="it-IT" sz="2400" dirty="0">
                <a:solidFill>
                  <a:schemeClr val="accent1"/>
                </a:solidFill>
                <a:latin typeface="+mj-lt"/>
                <a:cs typeface="Lucida Sans Unicode"/>
              </a:rPr>
              <a:t>,</a:t>
            </a:r>
            <a:r>
              <a:rPr lang="it-IT" sz="2400" dirty="0">
                <a:solidFill>
                  <a:srgbClr val="001F5F"/>
                </a:solidFill>
                <a:latin typeface="+mj-lt"/>
                <a:cs typeface="Lucida Sans Unicode"/>
              </a:rPr>
              <a:t> integrate da analisi su spazi ad altissima </a:t>
            </a:r>
            <a:r>
              <a:rPr lang="it-IT" sz="2400" dirty="0" err="1">
                <a:solidFill>
                  <a:srgbClr val="001F5F"/>
                </a:solidFill>
                <a:latin typeface="+mj-lt"/>
                <a:cs typeface="Lucida Sans Unicode"/>
              </a:rPr>
              <a:t>dimensionalità</a:t>
            </a:r>
            <a:r>
              <a:rPr lang="it-IT" sz="2400" dirty="0">
                <a:solidFill>
                  <a:srgbClr val="001F5F"/>
                </a:solidFill>
                <a:latin typeface="+mj-lt"/>
                <a:cs typeface="Lucida Sans Unicode"/>
              </a:rPr>
              <a:t> che forniscono diversi servizi come:</a:t>
            </a:r>
          </a:p>
          <a:p>
            <a:pPr marL="1196100" marR="5715" lvl="2" indent="-342900" algn="just">
              <a:buFont typeface="Arial" panose="020B0604020202020204" pitchFamily="34" charset="0"/>
              <a:buChar char="•"/>
              <a:tabLst>
                <a:tab pos="241300" algn="l"/>
              </a:tabLst>
            </a:pPr>
            <a:r>
              <a:rPr lang="it-IT" sz="2000" dirty="0">
                <a:solidFill>
                  <a:srgbClr val="001F5F"/>
                </a:solidFill>
                <a:latin typeface="+mj-lt"/>
                <a:cs typeface="Lucida Sans Unicode"/>
              </a:rPr>
              <a:t>definizione del disegno dell’esperimento;</a:t>
            </a:r>
          </a:p>
          <a:p>
            <a:pPr marL="1196100" marR="5715" lvl="2" indent="-342900" algn="just">
              <a:buFont typeface="Arial" panose="020B0604020202020204" pitchFamily="34" charset="0"/>
              <a:buChar char="•"/>
              <a:tabLst>
                <a:tab pos="241300" algn="l"/>
              </a:tabLst>
            </a:pPr>
            <a:r>
              <a:rPr lang="it-IT" sz="2000" dirty="0">
                <a:solidFill>
                  <a:srgbClr val="001F5F"/>
                </a:solidFill>
                <a:latin typeface="+mj-lt"/>
                <a:cs typeface="Lucida Sans Unicode"/>
              </a:rPr>
              <a:t>standardizzazione delle strategie di selezione delle cellule e della preparazione dei tessuti;</a:t>
            </a:r>
          </a:p>
          <a:p>
            <a:pPr marL="1196100" marR="5715" lvl="2" indent="-342900" algn="just">
              <a:buFont typeface="Arial" panose="020B0604020202020204" pitchFamily="34" charset="0"/>
              <a:buChar char="•"/>
              <a:tabLst>
                <a:tab pos="241300" algn="l"/>
              </a:tabLst>
            </a:pPr>
            <a:r>
              <a:rPr lang="it-IT" sz="2000" dirty="0">
                <a:solidFill>
                  <a:srgbClr val="001F5F"/>
                </a:solidFill>
                <a:latin typeface="+mj-lt"/>
                <a:cs typeface="Lucida Sans Unicode"/>
              </a:rPr>
              <a:t>impostazione di protocolli riproducibili;</a:t>
            </a:r>
          </a:p>
          <a:p>
            <a:pPr marL="1196100" marR="5715" lvl="2" indent="-342900" algn="just">
              <a:buFont typeface="Arial" panose="020B0604020202020204" pitchFamily="34" charset="0"/>
              <a:buChar char="•"/>
              <a:tabLst>
                <a:tab pos="241300" algn="l"/>
              </a:tabLst>
            </a:pPr>
            <a:r>
              <a:rPr lang="it-IT" sz="2000" dirty="0">
                <a:solidFill>
                  <a:srgbClr val="001F5F"/>
                </a:solidFill>
                <a:latin typeface="+mj-lt"/>
                <a:cs typeface="Lucida Sans Unicode"/>
              </a:rPr>
              <a:t>raccolta, archiviazione e analisi di primo livello dei dati SC e ST; </a:t>
            </a:r>
          </a:p>
          <a:p>
            <a:pPr marL="1196100" marR="5715" lvl="2" indent="-342900" algn="just">
              <a:buFont typeface="Arial" panose="020B0604020202020204" pitchFamily="34" charset="0"/>
              <a:buChar char="•"/>
              <a:tabLst>
                <a:tab pos="241300" algn="l"/>
              </a:tabLst>
            </a:pPr>
            <a:r>
              <a:rPr lang="it-IT" sz="2000" dirty="0">
                <a:solidFill>
                  <a:srgbClr val="001F5F"/>
                </a:solidFill>
                <a:latin typeface="+mj-lt"/>
                <a:cs typeface="Lucida Sans Unicode"/>
              </a:rPr>
              <a:t>implementazione di nuove piattaforme;</a:t>
            </a:r>
          </a:p>
          <a:p>
            <a:pPr marL="1196100" marR="5715" lvl="2" indent="-342900" algn="just">
              <a:buFont typeface="Arial" panose="020B0604020202020204" pitchFamily="34" charset="0"/>
              <a:buChar char="•"/>
              <a:tabLst>
                <a:tab pos="241300" algn="l"/>
              </a:tabLst>
            </a:pPr>
            <a:r>
              <a:rPr lang="it-IT" sz="2000" dirty="0">
                <a:solidFill>
                  <a:srgbClr val="001F5F"/>
                </a:solidFill>
                <a:latin typeface="+mj-lt"/>
                <a:cs typeface="Lucida Sans Unicode"/>
              </a:rPr>
              <a:t>sviluppo di applicazioni a singola molecola per approcci di sequenziamento a lunga lettura.</a:t>
            </a:r>
          </a:p>
        </p:txBody>
      </p:sp>
      <p:grpSp>
        <p:nvGrpSpPr>
          <p:cNvPr id="4" name="Gruppo 3">
            <a:extLst>
              <a:ext uri="{FF2B5EF4-FFF2-40B4-BE49-F238E27FC236}">
                <a16:creationId xmlns:a16="http://schemas.microsoft.com/office/drawing/2014/main" id="{30E3C8CB-1DCA-478C-9C37-7C4556DB6F95}"/>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243CFA14-5AC8-4BB1-AFC3-C45857D9A5A9}"/>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132A8D84-680C-43C0-A874-A4FA10642C72}"/>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208778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a:t>
            </a:r>
            <a:r>
              <a:rPr lang="it-IT" sz="4400" dirty="0" err="1">
                <a:solidFill>
                  <a:srgbClr val="001F5F"/>
                </a:solidFill>
                <a:latin typeface="+mj-lt"/>
                <a:cs typeface="Lucida Sans Unicode"/>
              </a:rPr>
              <a:t>Omics</a:t>
            </a:r>
            <a:r>
              <a:rPr lang="it-IT" sz="4400" dirty="0">
                <a:solidFill>
                  <a:srgbClr val="001F5F"/>
                </a:solidFill>
                <a:latin typeface="+mj-lt"/>
                <a:cs typeface="Lucida Sans Unicode"/>
              </a:rPr>
              <a:t> 4/6</a:t>
            </a:r>
            <a:endParaRPr sz="4400" dirty="0">
              <a:latin typeface="+mj-lt"/>
              <a:cs typeface="Lucida Sans Unicode"/>
            </a:endParaRPr>
          </a:p>
        </p:txBody>
      </p:sp>
      <p:sp>
        <p:nvSpPr>
          <p:cNvPr id="3" name="object 3"/>
          <p:cNvSpPr txBox="1"/>
          <p:nvPr/>
        </p:nvSpPr>
        <p:spPr>
          <a:xfrm>
            <a:off x="707390" y="1448943"/>
            <a:ext cx="7729220" cy="3774238"/>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startAt="2"/>
              <a:tabLst>
                <a:tab pos="241300" algn="l"/>
              </a:tabLst>
            </a:pPr>
            <a:r>
              <a:rPr lang="it-IT" sz="2400" b="1" dirty="0">
                <a:solidFill>
                  <a:srgbClr val="001F5F"/>
                </a:solidFill>
                <a:latin typeface="+mj-lt"/>
                <a:cs typeface="Lucida Sans Unicode"/>
              </a:rPr>
              <a:t>Studi su singole cellule</a:t>
            </a:r>
            <a:endParaRPr lang="it-IT" sz="2400" dirty="0">
              <a:solidFill>
                <a:srgbClr val="001F5F"/>
              </a:solidFill>
              <a:latin typeface="+mj-lt"/>
              <a:cs typeface="Lucida Sans Unicode"/>
            </a:endParaRP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Attrezzature, che potranno essere considerate: </a:t>
            </a:r>
          </a:p>
          <a:p>
            <a:pPr marL="1196100" marR="5715" lvl="2" indent="-3429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piattaforme per </a:t>
            </a:r>
            <a:r>
              <a:rPr lang="it-IT" sz="2000" dirty="0" err="1">
                <a:solidFill>
                  <a:srgbClr val="001F5F"/>
                </a:solidFill>
                <a:latin typeface="+mj-lt"/>
                <a:cs typeface="Lucida Sans Unicode"/>
              </a:rPr>
              <a:t>scRNAseq</a:t>
            </a:r>
            <a:r>
              <a:rPr lang="it-IT" sz="2000" dirty="0">
                <a:solidFill>
                  <a:srgbClr val="001F5F"/>
                </a:solidFill>
                <a:latin typeface="+mj-lt"/>
                <a:cs typeface="Lucida Sans Unicode"/>
              </a:rPr>
              <a:t> e rilevamento di varianti a singolo nucleotide, </a:t>
            </a:r>
          </a:p>
          <a:p>
            <a:pPr marL="1196100" marR="5715" lvl="2" indent="-3429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selezionatori di cellule a fluorescenza, </a:t>
            </a:r>
          </a:p>
          <a:p>
            <a:pPr marL="1196100" marR="5715" lvl="2" indent="-3429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strumenti per ibridazione in situ fluorescente a singola molecola, </a:t>
            </a:r>
          </a:p>
          <a:p>
            <a:pPr marL="1196100" marR="5715" lvl="2" indent="-342900" algn="just">
              <a:lnSpc>
                <a:spcPct val="80000"/>
              </a:lnSpc>
              <a:spcBef>
                <a:spcPts val="675"/>
              </a:spcBef>
              <a:buFont typeface="Arial" panose="020B0604020202020204" pitchFamily="34" charset="0"/>
              <a:buChar char="•"/>
              <a:tabLst>
                <a:tab pos="241300" algn="l"/>
              </a:tabLst>
            </a:pPr>
            <a:r>
              <a:rPr lang="it-IT" sz="2000" dirty="0" err="1">
                <a:solidFill>
                  <a:srgbClr val="001F5F"/>
                </a:solidFill>
                <a:latin typeface="+mj-lt"/>
                <a:cs typeface="Lucida Sans Unicode"/>
              </a:rPr>
              <a:t>citometria</a:t>
            </a:r>
            <a:r>
              <a:rPr lang="it-IT" sz="2000" dirty="0">
                <a:solidFill>
                  <a:srgbClr val="001F5F"/>
                </a:solidFill>
                <a:latin typeface="+mj-lt"/>
                <a:cs typeface="Lucida Sans Unicode"/>
              </a:rPr>
              <a:t> di massa, </a:t>
            </a:r>
          </a:p>
          <a:p>
            <a:pPr marL="1196100" marR="5715" lvl="2" indent="-3429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rilevamento di trascrizioni a lunghezza intera,</a:t>
            </a:r>
          </a:p>
          <a:p>
            <a:pPr marL="1196100" marR="5715" lvl="2" indent="-342900" algn="just">
              <a:lnSpc>
                <a:spcPct val="80000"/>
              </a:lnSpc>
              <a:spcBef>
                <a:spcPts val="675"/>
              </a:spcBef>
              <a:buFont typeface="Arial" panose="020B0604020202020204" pitchFamily="34" charset="0"/>
              <a:buChar char="•"/>
              <a:tabLst>
                <a:tab pos="241300" algn="l"/>
              </a:tabLst>
            </a:pPr>
            <a:r>
              <a:rPr lang="it-IT" sz="2000" dirty="0">
                <a:solidFill>
                  <a:srgbClr val="001F5F"/>
                </a:solidFill>
                <a:latin typeface="+mj-lt"/>
                <a:cs typeface="Lucida Sans Unicode"/>
              </a:rPr>
              <a:t>selezionatore di cellule dotato di laser e capace di separare fisicamente singole cellule di diverse popolazioni cellulari contemporaneamente.</a:t>
            </a:r>
          </a:p>
        </p:txBody>
      </p:sp>
      <p:grpSp>
        <p:nvGrpSpPr>
          <p:cNvPr id="4" name="Gruppo 3">
            <a:extLst>
              <a:ext uri="{FF2B5EF4-FFF2-40B4-BE49-F238E27FC236}">
                <a16:creationId xmlns:a16="http://schemas.microsoft.com/office/drawing/2014/main" id="{BEC42F4A-704A-4C45-A152-D426C16C6530}"/>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0EE5D55D-B10B-4596-BF26-D32E9F5CC62E}"/>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729BC4CE-DE72-4E39-A79A-401E181DE6AF}"/>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270888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a:t>
            </a:r>
            <a:r>
              <a:rPr lang="it-IT" sz="4400" dirty="0" err="1">
                <a:solidFill>
                  <a:srgbClr val="001F5F"/>
                </a:solidFill>
                <a:latin typeface="+mj-lt"/>
                <a:cs typeface="Lucida Sans Unicode"/>
              </a:rPr>
              <a:t>Omics</a:t>
            </a:r>
            <a:r>
              <a:rPr lang="it-IT" sz="4400" dirty="0">
                <a:solidFill>
                  <a:srgbClr val="001F5F"/>
                </a:solidFill>
                <a:latin typeface="+mj-lt"/>
                <a:cs typeface="Lucida Sans Unicode"/>
              </a:rPr>
              <a:t> 5/6</a:t>
            </a:r>
            <a:endParaRPr sz="4400" dirty="0">
              <a:latin typeface="+mj-lt"/>
              <a:cs typeface="Lucida Sans Unicode"/>
            </a:endParaRPr>
          </a:p>
        </p:txBody>
      </p:sp>
      <p:sp>
        <p:nvSpPr>
          <p:cNvPr id="3" name="object 3"/>
          <p:cNvSpPr txBox="1"/>
          <p:nvPr/>
        </p:nvSpPr>
        <p:spPr>
          <a:xfrm>
            <a:off x="707390" y="1448943"/>
            <a:ext cx="7729220" cy="4409990"/>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startAt="3"/>
              <a:tabLst>
                <a:tab pos="241300" algn="l"/>
              </a:tabLst>
            </a:pPr>
            <a:r>
              <a:rPr lang="it-IT" sz="2400" b="1" dirty="0">
                <a:solidFill>
                  <a:srgbClr val="001F5F"/>
                </a:solidFill>
                <a:latin typeface="+mj-lt"/>
                <a:cs typeface="Lucida Sans Unicode"/>
              </a:rPr>
              <a:t>Proteine e metaboliti </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Si potrà considerare di affrontare domande in una gamma di discipline delle scienze della vita (biologia cellulare, medicina di precisione, scoperta di biomarcatori, esposizione umana, scienza della nutrizione, profilazione metabolica delle malattie, analisi delle modifiche post-traslazionali a livello di cellule, tessuti e organismi, farmacometabolomica, scoperta di biomarcatori e target farmacologici), con applicazioni in diversi campi (come salute umana, biologia delle piante, microbiologia) guidate dalla tecnologia e dai dati.</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La piattaforma potrà essere equipaggiata, per esempio, con strumenti per la risonanza magnetica nucleare (NMR) e per spettrometria di massa (MS).</a:t>
            </a:r>
          </a:p>
        </p:txBody>
      </p:sp>
      <p:grpSp>
        <p:nvGrpSpPr>
          <p:cNvPr id="4" name="Gruppo 3">
            <a:extLst>
              <a:ext uri="{FF2B5EF4-FFF2-40B4-BE49-F238E27FC236}">
                <a16:creationId xmlns:a16="http://schemas.microsoft.com/office/drawing/2014/main" id="{1A79AFA1-BCAE-4B4D-854D-C9A80A291687}"/>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CBA71420-9547-4236-BE97-609DA76B689C}"/>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2BAAA06B-FC42-4DEB-9287-C650988A5DFD}"/>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283526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89" y="667765"/>
            <a:ext cx="6692391" cy="689291"/>
          </a:xfrm>
          <a:prstGeom prst="rect">
            <a:avLst/>
          </a:prstGeom>
        </p:spPr>
        <p:txBody>
          <a:bodyPr vert="horz" wrap="square" lIns="0" tIns="12065" rIns="0" bIns="0" rtlCol="0">
            <a:spAutoFit/>
          </a:bodyPr>
          <a:lstStyle/>
          <a:p>
            <a:pPr marL="12700">
              <a:lnSpc>
                <a:spcPct val="100000"/>
              </a:lnSpc>
              <a:spcBef>
                <a:spcPts val="95"/>
              </a:spcBef>
            </a:pPr>
            <a:r>
              <a:rPr lang="it-IT" sz="4400" dirty="0">
                <a:solidFill>
                  <a:srgbClr val="001F5F"/>
                </a:solidFill>
                <a:latin typeface="+mj-lt"/>
                <a:cs typeface="Lucida Sans Unicode"/>
              </a:rPr>
              <a:t>Area Dominio </a:t>
            </a:r>
            <a:r>
              <a:rPr lang="it-IT" sz="4400" dirty="0" err="1">
                <a:solidFill>
                  <a:srgbClr val="001F5F"/>
                </a:solidFill>
                <a:latin typeface="+mj-lt"/>
                <a:cs typeface="Lucida Sans Unicode"/>
              </a:rPr>
              <a:t>Omics</a:t>
            </a:r>
            <a:r>
              <a:rPr lang="it-IT" sz="4400" dirty="0">
                <a:solidFill>
                  <a:srgbClr val="001F5F"/>
                </a:solidFill>
                <a:latin typeface="+mj-lt"/>
                <a:cs typeface="Lucida Sans Unicode"/>
              </a:rPr>
              <a:t> 6/6</a:t>
            </a:r>
            <a:endParaRPr sz="4400" dirty="0">
              <a:latin typeface="+mj-lt"/>
              <a:cs typeface="Lucida Sans Unicode"/>
            </a:endParaRPr>
          </a:p>
        </p:txBody>
      </p:sp>
      <p:sp>
        <p:nvSpPr>
          <p:cNvPr id="3" name="object 3"/>
          <p:cNvSpPr txBox="1"/>
          <p:nvPr/>
        </p:nvSpPr>
        <p:spPr>
          <a:xfrm>
            <a:off x="707390" y="1448943"/>
            <a:ext cx="7729220" cy="4884992"/>
          </a:xfrm>
          <a:prstGeom prst="rect">
            <a:avLst/>
          </a:prstGeom>
        </p:spPr>
        <p:txBody>
          <a:bodyPr vert="horz" wrap="square" lIns="0" tIns="85725" rIns="0" bIns="0" rtlCol="0">
            <a:spAutoFit/>
          </a:bodyPr>
          <a:lstStyle/>
          <a:p>
            <a:pPr marL="469265" marR="5715" indent="-457200" algn="just">
              <a:lnSpc>
                <a:spcPct val="80000"/>
              </a:lnSpc>
              <a:spcBef>
                <a:spcPts val="675"/>
              </a:spcBef>
              <a:buFont typeface="+mj-lt"/>
              <a:buAutoNum type="alphaLcParenR" startAt="4"/>
              <a:tabLst>
                <a:tab pos="241300" algn="l"/>
              </a:tabLst>
            </a:pPr>
            <a:r>
              <a:rPr lang="it-IT" sz="2400" b="1" dirty="0">
                <a:solidFill>
                  <a:srgbClr val="001F5F"/>
                </a:solidFill>
                <a:latin typeface="+mj-lt"/>
                <a:cs typeface="Lucida Sans Unicode"/>
              </a:rPr>
              <a:t>Vettori virali e produzione di cellule ingegnerizzate</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Si potranno sviluppare vettori virali attuali e futuri, generare cellule, piante e topi ingegnerizzati e produrre librerie CRISPR per studi funzionali su tutto il genoma e per la scoperta di geni. </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Potranno essere </a:t>
            </a:r>
            <a:r>
              <a:rPr lang="it-IT" sz="2400">
                <a:solidFill>
                  <a:srgbClr val="001F5F"/>
                </a:solidFill>
                <a:latin typeface="+mj-lt"/>
                <a:cs typeface="Lucida Sans Unicode"/>
              </a:rPr>
              <a:t>valutate tecnologie </a:t>
            </a:r>
            <a:r>
              <a:rPr lang="it-IT" sz="2400" dirty="0">
                <a:solidFill>
                  <a:srgbClr val="001F5F"/>
                </a:solidFill>
                <a:latin typeface="+mj-lt"/>
                <a:cs typeface="Lucida Sans Unicode"/>
              </a:rPr>
              <a:t>all’avanguardia di epi/genome editing in linee cellulari, cellule staminali, piante e topi. </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Si potranno sviluppare unità per la progettazione e la produzione di particelle lentivirali, </a:t>
            </a:r>
            <a:r>
              <a:rPr lang="it-IT" sz="2400" dirty="0" err="1">
                <a:solidFill>
                  <a:srgbClr val="001F5F"/>
                </a:solidFill>
                <a:latin typeface="+mj-lt"/>
                <a:cs typeface="Lucida Sans Unicode"/>
              </a:rPr>
              <a:t>adeno</a:t>
            </a:r>
            <a:r>
              <a:rPr lang="it-IT" sz="2400" dirty="0">
                <a:solidFill>
                  <a:srgbClr val="001F5F"/>
                </a:solidFill>
                <a:latin typeface="+mj-lt"/>
                <a:cs typeface="Lucida Sans Unicode"/>
              </a:rPr>
              <a:t>-associate e virali della rabbia di alta qualità per il trasferimento genico in vitro e in vivo, compresa la produzione di librerie lentivirali CRISPR/Cas9. </a:t>
            </a:r>
          </a:p>
          <a:p>
            <a:pPr marL="720000" marR="5715" lvl="1" indent="-324000" algn="just">
              <a:lnSpc>
                <a:spcPct val="80000"/>
              </a:lnSpc>
              <a:spcBef>
                <a:spcPts val="675"/>
              </a:spcBef>
              <a:buFont typeface="Arial" panose="020B0604020202020204" pitchFamily="34" charset="0"/>
              <a:buChar char="•"/>
              <a:tabLst>
                <a:tab pos="241300" algn="l"/>
              </a:tabLst>
            </a:pPr>
            <a:r>
              <a:rPr lang="it-IT" sz="2400" dirty="0">
                <a:solidFill>
                  <a:srgbClr val="001F5F"/>
                </a:solidFill>
                <a:latin typeface="+mj-lt"/>
                <a:cs typeface="Lucida Sans Unicode"/>
              </a:rPr>
              <a:t>Potranno eseguirsi screening funzionali su tutto il genoma per la scoperta imparziale dei geni.</a:t>
            </a:r>
          </a:p>
        </p:txBody>
      </p:sp>
      <p:grpSp>
        <p:nvGrpSpPr>
          <p:cNvPr id="4" name="Gruppo 3">
            <a:extLst>
              <a:ext uri="{FF2B5EF4-FFF2-40B4-BE49-F238E27FC236}">
                <a16:creationId xmlns:a16="http://schemas.microsoft.com/office/drawing/2014/main" id="{65C41226-C74C-4627-A4B0-0D8CE771CA7E}"/>
              </a:ext>
            </a:extLst>
          </p:cNvPr>
          <p:cNvGrpSpPr/>
          <p:nvPr/>
        </p:nvGrpSpPr>
        <p:grpSpPr>
          <a:xfrm>
            <a:off x="7399781" y="228600"/>
            <a:ext cx="1744345" cy="671466"/>
            <a:chOff x="7399781" y="228600"/>
            <a:chExt cx="1744345" cy="671466"/>
          </a:xfrm>
        </p:grpSpPr>
        <p:sp>
          <p:nvSpPr>
            <p:cNvPr id="5" name="object 6">
              <a:extLst>
                <a:ext uri="{FF2B5EF4-FFF2-40B4-BE49-F238E27FC236}">
                  <a16:creationId xmlns:a16="http://schemas.microsoft.com/office/drawing/2014/main" id="{9C2D8572-01D9-4E62-9A24-C227FC0109B9}"/>
                </a:ext>
              </a:extLst>
            </p:cNvPr>
            <p:cNvSpPr/>
            <p:nvPr/>
          </p:nvSpPr>
          <p:spPr>
            <a:xfrm>
              <a:off x="7399781" y="228600"/>
              <a:ext cx="1744345" cy="576580"/>
            </a:xfrm>
            <a:custGeom>
              <a:avLst/>
              <a:gdLst/>
              <a:ahLst/>
              <a:cxnLst/>
              <a:rect l="l" t="t" r="r" b="b"/>
              <a:pathLst>
                <a:path w="1744345" h="576580">
                  <a:moveTo>
                    <a:pt x="1744218" y="0"/>
                  </a:moveTo>
                  <a:lnTo>
                    <a:pt x="0" y="0"/>
                  </a:lnTo>
                  <a:lnTo>
                    <a:pt x="0" y="576071"/>
                  </a:lnTo>
                  <a:lnTo>
                    <a:pt x="1744218" y="576071"/>
                  </a:lnTo>
                  <a:lnTo>
                    <a:pt x="1744218" y="0"/>
                  </a:lnTo>
                  <a:close/>
                </a:path>
              </a:pathLst>
            </a:custGeom>
            <a:solidFill>
              <a:srgbClr val="001F5F"/>
            </a:solidFill>
          </p:spPr>
          <p:txBody>
            <a:bodyPr wrap="square" lIns="0" tIns="0" rIns="0" bIns="0" rtlCol="0"/>
            <a:lstStyle/>
            <a:p>
              <a:endParaRPr/>
            </a:p>
          </p:txBody>
        </p:sp>
        <p:sp>
          <p:nvSpPr>
            <p:cNvPr id="6" name="object 7">
              <a:extLst>
                <a:ext uri="{FF2B5EF4-FFF2-40B4-BE49-F238E27FC236}">
                  <a16:creationId xmlns:a16="http://schemas.microsoft.com/office/drawing/2014/main" id="{DD0853E1-C48A-4E72-A877-E0D0A576E8C7}"/>
                </a:ext>
              </a:extLst>
            </p:cNvPr>
            <p:cNvSpPr txBox="1"/>
            <p:nvPr/>
          </p:nvSpPr>
          <p:spPr>
            <a:xfrm>
              <a:off x="7491703" y="228600"/>
              <a:ext cx="1576097" cy="671466"/>
            </a:xfrm>
            <a:prstGeom prst="rect">
              <a:avLst/>
            </a:prstGeom>
          </p:spPr>
          <p:txBody>
            <a:bodyPr vert="horz" wrap="square" lIns="0" tIns="12700" rIns="0" bIns="0" rtlCol="0">
              <a:spAutoFit/>
            </a:bodyPr>
            <a:lstStyle/>
            <a:p>
              <a:pPr marL="12700" marR="16510">
                <a:lnSpc>
                  <a:spcPct val="120000"/>
                </a:lnSpc>
                <a:spcBef>
                  <a:spcPts val="100"/>
                </a:spcBef>
              </a:pPr>
              <a:r>
                <a:rPr sz="700" spc="-45" dirty="0">
                  <a:solidFill>
                    <a:srgbClr val="FFFFFF"/>
                  </a:solidFill>
                  <a:latin typeface="Lucida Sans Unicode"/>
                  <a:cs typeface="Lucida Sans Unicode"/>
                </a:rPr>
                <a:t>Ministero</a:t>
              </a:r>
              <a:r>
                <a:rPr sz="700" spc="-85" dirty="0">
                  <a:solidFill>
                    <a:srgbClr val="FFFFFF"/>
                  </a:solidFill>
                  <a:latin typeface="Lucida Sans Unicode"/>
                  <a:cs typeface="Lucida Sans Unicode"/>
                </a:rPr>
                <a:t> </a:t>
              </a:r>
              <a:r>
                <a:rPr sz="700" spc="-50" dirty="0">
                  <a:solidFill>
                    <a:srgbClr val="FFFFFF"/>
                  </a:solidFill>
                  <a:latin typeface="Lucida Sans Unicode"/>
                  <a:cs typeface="Lucida Sans Unicode"/>
                </a:rPr>
                <a:t>dell’Università</a:t>
              </a:r>
              <a:r>
                <a:rPr sz="700" spc="-85"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50" dirty="0">
                  <a:solidFill>
                    <a:srgbClr val="FFFFFF"/>
                  </a:solidFill>
                  <a:latin typeface="Lucida Sans Unicode"/>
                  <a:cs typeface="Lucida Sans Unicode"/>
                </a:rPr>
                <a:t>della</a:t>
              </a:r>
              <a:r>
                <a:rPr sz="700" spc="-75" dirty="0">
                  <a:solidFill>
                    <a:srgbClr val="FFFFFF"/>
                  </a:solidFill>
                  <a:latin typeface="Lucida Sans Unicode"/>
                  <a:cs typeface="Lucida Sans Unicode"/>
                </a:rPr>
                <a:t> </a:t>
              </a:r>
              <a:r>
                <a:rPr sz="700" spc="-45" dirty="0">
                  <a:solidFill>
                    <a:srgbClr val="FFFFFF"/>
                  </a:solidFill>
                  <a:latin typeface="Lucida Sans Unicode"/>
                  <a:cs typeface="Lucida Sans Unicode"/>
                </a:rPr>
                <a:t>Ricerca </a:t>
              </a:r>
              <a:r>
                <a:rPr sz="700" spc="-204" dirty="0">
                  <a:solidFill>
                    <a:srgbClr val="FFFFFF"/>
                  </a:solidFill>
                  <a:latin typeface="Lucida Sans Unicode"/>
                  <a:cs typeface="Lucida Sans Unicode"/>
                </a:rPr>
                <a:t> </a:t>
              </a: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ster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el</a:t>
              </a:r>
              <a:r>
                <a:rPr sz="700" spc="-50" dirty="0">
                  <a:solidFill>
                    <a:srgbClr val="FFFFFF"/>
                  </a:solidFill>
                  <a:latin typeface="Lucida Sans Unicode"/>
                  <a:cs typeface="Lucida Sans Unicode"/>
                </a:rPr>
                <a:t>l</a:t>
              </a:r>
              <a:r>
                <a:rPr sz="700" spc="-35" dirty="0">
                  <a:solidFill>
                    <a:srgbClr val="FFFFFF"/>
                  </a:solidFill>
                  <a:latin typeface="Lucida Sans Unicode"/>
                  <a:cs typeface="Lucida Sans Unicode"/>
                </a:rPr>
                <a:t>a</a:t>
              </a:r>
              <a:r>
                <a:rPr sz="700" spc="-80" dirty="0">
                  <a:solidFill>
                    <a:srgbClr val="FFFFFF"/>
                  </a:solidFill>
                  <a:latin typeface="Lucida Sans Unicode"/>
                  <a:cs typeface="Lucida Sans Unicode"/>
                </a:rPr>
                <a:t> </a:t>
              </a:r>
              <a:r>
                <a:rPr sz="700" spc="-5" dirty="0">
                  <a:solidFill>
                    <a:srgbClr val="FFFFFF"/>
                  </a:solidFill>
                  <a:latin typeface="Lucida Sans Unicode"/>
                  <a:cs typeface="Lucida Sans Unicode"/>
                </a:rPr>
                <a:t>S</a:t>
              </a:r>
              <a:r>
                <a:rPr sz="700" spc="-35" dirty="0">
                  <a:solidFill>
                    <a:srgbClr val="FFFFFF"/>
                  </a:solidFill>
                  <a:latin typeface="Lucida Sans Unicode"/>
                  <a:cs typeface="Lucida Sans Unicode"/>
                </a:rPr>
                <a:t>a</a:t>
              </a:r>
              <a:r>
                <a:rPr sz="700" spc="-50" dirty="0">
                  <a:solidFill>
                    <a:srgbClr val="FFFFFF"/>
                  </a:solidFill>
                  <a:latin typeface="Lucida Sans Unicode"/>
                  <a:cs typeface="Lucida Sans Unicode"/>
                </a:rPr>
                <a:t>l</a:t>
              </a:r>
              <a:r>
                <a:rPr sz="700" spc="-45" dirty="0">
                  <a:solidFill>
                    <a:srgbClr val="FFFFFF"/>
                  </a:solidFill>
                  <a:latin typeface="Lucida Sans Unicode"/>
                  <a:cs typeface="Lucida Sans Unicode"/>
                </a:rPr>
                <a:t>ute</a:t>
              </a:r>
              <a:endParaRPr sz="700" dirty="0">
                <a:latin typeface="Lucida Sans Unicode"/>
                <a:cs typeface="Lucida Sans Unicode"/>
              </a:endParaRPr>
            </a:p>
            <a:p>
              <a:pPr marL="12700">
                <a:lnSpc>
                  <a:spcPct val="100000"/>
                </a:lnSpc>
                <a:spcBef>
                  <a:spcPts val="165"/>
                </a:spcBef>
              </a:pPr>
              <a:r>
                <a:rPr sz="700" spc="-20" dirty="0">
                  <a:solidFill>
                    <a:srgbClr val="FFFFFF"/>
                  </a:solidFill>
                  <a:latin typeface="Lucida Sans Unicode"/>
                  <a:cs typeface="Lucida Sans Unicode"/>
                </a:rPr>
                <a:t>M</a:t>
              </a:r>
              <a:r>
                <a:rPr sz="700" spc="-50" dirty="0">
                  <a:solidFill>
                    <a:srgbClr val="FFFFFF"/>
                  </a:solidFill>
                  <a:latin typeface="Lucida Sans Unicode"/>
                  <a:cs typeface="Lucida Sans Unicode"/>
                </a:rPr>
                <a:t>i</a:t>
              </a:r>
              <a:r>
                <a:rPr sz="700" spc="-60" dirty="0">
                  <a:solidFill>
                    <a:srgbClr val="FFFFFF"/>
                  </a:solidFill>
                  <a:latin typeface="Lucida Sans Unicode"/>
                  <a:cs typeface="Lucida Sans Unicode"/>
                </a:rPr>
                <a:t>n</a:t>
              </a:r>
              <a:r>
                <a:rPr sz="700" spc="-50" dirty="0">
                  <a:solidFill>
                    <a:srgbClr val="FFFFFF"/>
                  </a:solidFill>
                  <a:latin typeface="Lucida Sans Unicode"/>
                  <a:cs typeface="Lucida Sans Unicode"/>
                </a:rPr>
                <a:t>i</a:t>
              </a:r>
              <a:r>
                <a:rPr sz="700" spc="-40" dirty="0">
                  <a:solidFill>
                    <a:srgbClr val="FFFFFF"/>
                  </a:solidFill>
                  <a:latin typeface="Lucida Sans Unicode"/>
                  <a:cs typeface="Lucida Sans Unicode"/>
                </a:rPr>
                <a:t>s</a:t>
              </a:r>
              <a:r>
                <a:rPr sz="700" spc="-25" dirty="0">
                  <a:solidFill>
                    <a:srgbClr val="FFFFFF"/>
                  </a:solidFill>
                  <a:latin typeface="Lucida Sans Unicode"/>
                  <a:cs typeface="Lucida Sans Unicode"/>
                </a:rPr>
                <a:t>t</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r</a:t>
              </a:r>
              <a:r>
                <a:rPr sz="700" spc="-60" dirty="0">
                  <a:solidFill>
                    <a:srgbClr val="FFFFFF"/>
                  </a:solidFill>
                  <a:latin typeface="Lucida Sans Unicode"/>
                  <a:cs typeface="Lucida Sans Unicode"/>
                </a:rPr>
                <a:t>o</a:t>
              </a:r>
              <a:r>
                <a:rPr sz="700" spc="-85" dirty="0">
                  <a:solidFill>
                    <a:srgbClr val="FFFFFF"/>
                  </a:solidFill>
                  <a:latin typeface="Lucida Sans Unicode"/>
                  <a:cs typeface="Lucida Sans Unicode"/>
                </a:rPr>
                <a:t> </a:t>
              </a:r>
              <a:r>
                <a:rPr sz="700" spc="-70" dirty="0">
                  <a:solidFill>
                    <a:srgbClr val="FFFFFF"/>
                  </a:solidFill>
                  <a:latin typeface="Lucida Sans Unicode"/>
                  <a:cs typeface="Lucida Sans Unicode"/>
                </a:rPr>
                <a:t>d</a:t>
              </a:r>
              <a:r>
                <a:rPr sz="700" spc="-45" dirty="0">
                  <a:solidFill>
                    <a:srgbClr val="FFFFFF"/>
                  </a:solidFill>
                  <a:latin typeface="Lucida Sans Unicode"/>
                  <a:cs typeface="Lucida Sans Unicode"/>
                </a:rPr>
                <a:t>e</a:t>
              </a:r>
              <a:r>
                <a:rPr sz="700" spc="-50" dirty="0">
                  <a:solidFill>
                    <a:srgbClr val="FFFFFF"/>
                  </a:solidFill>
                  <a:latin typeface="Lucida Sans Unicode"/>
                  <a:cs typeface="Lucida Sans Unicode"/>
                </a:rPr>
                <a:t>ll</a:t>
              </a:r>
              <a:r>
                <a:rPr sz="700" spc="-75" dirty="0">
                  <a:solidFill>
                    <a:srgbClr val="FFFFFF"/>
                  </a:solidFill>
                  <a:latin typeface="Lucida Sans Unicode"/>
                  <a:cs typeface="Lucida Sans Unicode"/>
                </a:rPr>
                <a:t>’</a:t>
              </a:r>
              <a:r>
                <a:rPr sz="700" spc="5" dirty="0">
                  <a:solidFill>
                    <a:srgbClr val="FFFFFF"/>
                  </a:solidFill>
                  <a:latin typeface="Lucida Sans Unicode"/>
                  <a:cs typeface="Lucida Sans Unicode"/>
                </a:rPr>
                <a:t>E</a:t>
              </a:r>
              <a:r>
                <a:rPr sz="700" spc="-60" dirty="0">
                  <a:solidFill>
                    <a:srgbClr val="FFFFFF"/>
                  </a:solidFill>
                  <a:latin typeface="Lucida Sans Unicode"/>
                  <a:cs typeface="Lucida Sans Unicode"/>
                </a:rPr>
                <a:t>conomi</a:t>
              </a:r>
              <a:r>
                <a:rPr sz="700" spc="-35" dirty="0">
                  <a:solidFill>
                    <a:srgbClr val="FFFFFF"/>
                  </a:solidFill>
                  <a:latin typeface="Lucida Sans Unicode"/>
                  <a:cs typeface="Lucida Sans Unicode"/>
                </a:rPr>
                <a:t>a</a:t>
              </a:r>
              <a:r>
                <a:rPr sz="700" spc="-90" dirty="0">
                  <a:solidFill>
                    <a:srgbClr val="FFFFFF"/>
                  </a:solidFill>
                  <a:latin typeface="Lucida Sans Unicode"/>
                  <a:cs typeface="Lucida Sans Unicode"/>
                </a:rPr>
                <a:t> </a:t>
              </a:r>
              <a:r>
                <a:rPr sz="700" spc="-40" dirty="0">
                  <a:solidFill>
                    <a:srgbClr val="FFFFFF"/>
                  </a:solidFill>
                  <a:latin typeface="Lucida Sans Unicode"/>
                  <a:cs typeface="Lucida Sans Unicode"/>
                </a:rPr>
                <a:t>e</a:t>
              </a:r>
              <a:r>
                <a:rPr sz="700" spc="-80" dirty="0">
                  <a:solidFill>
                    <a:srgbClr val="FFFFFF"/>
                  </a:solidFill>
                  <a:latin typeface="Lucida Sans Unicode"/>
                  <a:cs typeface="Lucida Sans Unicode"/>
                </a:rPr>
                <a:t> </a:t>
              </a:r>
              <a:r>
                <a:rPr sz="700" spc="-70" dirty="0" err="1">
                  <a:solidFill>
                    <a:srgbClr val="FFFFFF"/>
                  </a:solidFill>
                  <a:latin typeface="Lucida Sans Unicode"/>
                  <a:cs typeface="Lucida Sans Unicode"/>
                </a:rPr>
                <a:t>d</a:t>
              </a:r>
              <a:r>
                <a:rPr sz="700" spc="-45" dirty="0" err="1">
                  <a:solidFill>
                    <a:srgbClr val="FFFFFF"/>
                  </a:solidFill>
                  <a:latin typeface="Lucida Sans Unicode"/>
                  <a:cs typeface="Lucida Sans Unicode"/>
                </a:rPr>
                <a:t>e</a:t>
              </a:r>
              <a:r>
                <a:rPr sz="700" spc="-50" dirty="0" err="1">
                  <a:solidFill>
                    <a:srgbClr val="FFFFFF"/>
                  </a:solidFill>
                  <a:latin typeface="Lucida Sans Unicode"/>
                  <a:cs typeface="Lucida Sans Unicode"/>
                </a:rPr>
                <a:t>ll</a:t>
              </a:r>
              <a:r>
                <a:rPr sz="700" spc="-40" dirty="0" err="1">
                  <a:solidFill>
                    <a:srgbClr val="FFFFFF"/>
                  </a:solidFill>
                  <a:latin typeface="Lucida Sans Unicode"/>
                  <a:cs typeface="Lucida Sans Unicode"/>
                </a:rPr>
                <a:t>e</a:t>
              </a:r>
              <a:r>
                <a:rPr sz="700" spc="-75" dirty="0">
                  <a:solidFill>
                    <a:srgbClr val="FFFFFF"/>
                  </a:solidFill>
                  <a:latin typeface="Lucida Sans Unicode"/>
                  <a:cs typeface="Lucida Sans Unicode"/>
                </a:rPr>
                <a:t> </a:t>
              </a:r>
              <a:r>
                <a:rPr sz="700" spc="-10" dirty="0" err="1">
                  <a:solidFill>
                    <a:srgbClr val="FFFFFF"/>
                  </a:solidFill>
                  <a:latin typeface="Lucida Sans Unicode"/>
                  <a:cs typeface="Lucida Sans Unicode"/>
                </a:rPr>
                <a:t>F</a:t>
              </a:r>
              <a:r>
                <a:rPr sz="700" spc="-50" dirty="0" err="1">
                  <a:solidFill>
                    <a:srgbClr val="FFFFFF"/>
                  </a:solidFill>
                  <a:latin typeface="Lucida Sans Unicode"/>
                  <a:cs typeface="Lucida Sans Unicode"/>
                </a:rPr>
                <a:t>i</a:t>
              </a:r>
              <a:r>
                <a:rPr sz="700" spc="-60" dirty="0" err="1">
                  <a:solidFill>
                    <a:srgbClr val="FFFFFF"/>
                  </a:solidFill>
                  <a:latin typeface="Lucida Sans Unicode"/>
                  <a:cs typeface="Lucida Sans Unicode"/>
                </a:rPr>
                <a:t>n</a:t>
              </a:r>
              <a:r>
                <a:rPr sz="700" spc="-40" dirty="0" err="1">
                  <a:solidFill>
                    <a:srgbClr val="FFFFFF"/>
                  </a:solidFill>
                  <a:latin typeface="Lucida Sans Unicode"/>
                  <a:cs typeface="Lucida Sans Unicode"/>
                </a:rPr>
                <a:t>a</a:t>
              </a:r>
              <a:r>
                <a:rPr sz="700" spc="-65" dirty="0" err="1">
                  <a:solidFill>
                    <a:srgbClr val="FFFFFF"/>
                  </a:solidFill>
                  <a:latin typeface="Lucida Sans Unicode"/>
                  <a:cs typeface="Lucida Sans Unicode"/>
                </a:rPr>
                <a:t>n</a:t>
              </a:r>
              <a:r>
                <a:rPr sz="700" spc="-90" dirty="0" err="1">
                  <a:solidFill>
                    <a:srgbClr val="FFFFFF"/>
                  </a:solidFill>
                  <a:latin typeface="Lucida Sans Unicode"/>
                  <a:cs typeface="Lucida Sans Unicode"/>
                </a:rPr>
                <a:t>z</a:t>
              </a:r>
              <a:r>
                <a:rPr sz="700" spc="-40" dirty="0" err="1">
                  <a:solidFill>
                    <a:srgbClr val="FFFFFF"/>
                  </a:solidFill>
                  <a:latin typeface="Lucida Sans Unicode"/>
                  <a:cs typeface="Lucida Sans Unicode"/>
                </a:rPr>
                <a:t>e</a:t>
              </a:r>
              <a:endParaRPr lang="it-IT" sz="700" spc="-40" dirty="0">
                <a:solidFill>
                  <a:srgbClr val="FFFFFF"/>
                </a:solidFill>
                <a:latin typeface="Lucida Sans Unicode"/>
                <a:cs typeface="Lucida Sans Unicode"/>
              </a:endParaRPr>
            </a:p>
            <a:p>
              <a:pPr marL="12700">
                <a:spcBef>
                  <a:spcPts val="165"/>
                </a:spcBef>
              </a:pPr>
              <a:r>
                <a:rPr lang="it-IT" sz="700" spc="-45" dirty="0">
                  <a:solidFill>
                    <a:srgbClr val="FFFFFF"/>
                  </a:solidFill>
                  <a:latin typeface="Lucida Sans Unicode"/>
                  <a:cs typeface="Lucida Sans Unicode"/>
                </a:rPr>
                <a:t>H</a:t>
              </a:r>
              <a:r>
                <a:rPr lang="it-IT" sz="700" spc="-70" dirty="0">
                  <a:solidFill>
                    <a:srgbClr val="FFFFFF"/>
                  </a:solidFill>
                  <a:latin typeface="Lucida Sans Unicode"/>
                  <a:cs typeface="Lucida Sans Unicode"/>
                </a:rPr>
                <a:t>u</a:t>
              </a:r>
              <a:r>
                <a:rPr lang="it-IT" sz="700" spc="-55" dirty="0">
                  <a:solidFill>
                    <a:srgbClr val="FFFFFF"/>
                  </a:solidFill>
                  <a:latin typeface="Lucida Sans Unicode"/>
                  <a:cs typeface="Lucida Sans Unicode"/>
                </a:rPr>
                <a:t>ma</a:t>
              </a:r>
              <a:r>
                <a:rPr lang="it-IT" sz="700" spc="-60" dirty="0">
                  <a:solidFill>
                    <a:srgbClr val="FFFFFF"/>
                  </a:solidFill>
                  <a:latin typeface="Lucida Sans Unicode"/>
                  <a:cs typeface="Lucida Sans Unicode"/>
                </a:rPr>
                <a:t>n</a:t>
              </a:r>
              <a:r>
                <a:rPr lang="it-IT" sz="700" spc="-80" dirty="0">
                  <a:solidFill>
                    <a:srgbClr val="FFFFFF"/>
                  </a:solidFill>
                  <a:latin typeface="Lucida Sans Unicode"/>
                  <a:cs typeface="Lucida Sans Unicode"/>
                </a:rPr>
                <a:t> </a:t>
              </a:r>
              <a:r>
                <a:rPr lang="it-IT" sz="700" spc="-75" dirty="0" err="1">
                  <a:solidFill>
                    <a:srgbClr val="FFFFFF"/>
                  </a:solidFill>
                  <a:latin typeface="Lucida Sans Unicode"/>
                  <a:cs typeface="Lucida Sans Unicode"/>
                </a:rPr>
                <a:t>T</a:t>
              </a:r>
              <a:r>
                <a:rPr lang="it-IT" sz="700" spc="-45" dirty="0" err="1">
                  <a:solidFill>
                    <a:srgbClr val="FFFFFF"/>
                  </a:solidFill>
                  <a:latin typeface="Lucida Sans Unicode"/>
                  <a:cs typeface="Lucida Sans Unicode"/>
                </a:rPr>
                <a:t>e</a:t>
              </a:r>
              <a:r>
                <a:rPr lang="it-IT" sz="700" spc="-60" dirty="0" err="1">
                  <a:solidFill>
                    <a:srgbClr val="FFFFFF"/>
                  </a:solidFill>
                  <a:latin typeface="Lucida Sans Unicode"/>
                  <a:cs typeface="Lucida Sans Unicode"/>
                </a:rPr>
                <a:t>ch</a:t>
              </a:r>
              <a:r>
                <a:rPr lang="it-IT" sz="700" spc="-65" dirty="0" err="1">
                  <a:solidFill>
                    <a:srgbClr val="FFFFFF"/>
                  </a:solidFill>
                  <a:latin typeface="Lucida Sans Unicode"/>
                  <a:cs typeface="Lucida Sans Unicode"/>
                </a:rPr>
                <a:t>nop</a:t>
              </a:r>
              <a:r>
                <a:rPr lang="it-IT" sz="700" spc="-70" dirty="0" err="1">
                  <a:solidFill>
                    <a:srgbClr val="FFFFFF"/>
                  </a:solidFill>
                  <a:latin typeface="Lucida Sans Unicode"/>
                  <a:cs typeface="Lucida Sans Unicode"/>
                </a:rPr>
                <a:t>o</a:t>
              </a:r>
              <a:r>
                <a:rPr lang="it-IT" sz="700" spc="-40" dirty="0" err="1">
                  <a:solidFill>
                    <a:srgbClr val="FFFFFF"/>
                  </a:solidFill>
                  <a:latin typeface="Lucida Sans Unicode"/>
                  <a:cs typeface="Lucida Sans Unicode"/>
                </a:rPr>
                <a:t>le</a:t>
              </a:r>
              <a:endParaRPr lang="it-IT" sz="700" dirty="0">
                <a:latin typeface="Lucida Sans Unicode"/>
                <a:cs typeface="Lucida Sans Unicode"/>
              </a:endParaRPr>
            </a:p>
            <a:p>
              <a:pPr marL="12700">
                <a:lnSpc>
                  <a:spcPct val="100000"/>
                </a:lnSpc>
                <a:spcBef>
                  <a:spcPts val="165"/>
                </a:spcBef>
              </a:pPr>
              <a:endParaRPr sz="700" dirty="0">
                <a:latin typeface="Lucida Sans Unicode"/>
                <a:cs typeface="Lucida Sans Unicode"/>
              </a:endParaRPr>
            </a:p>
          </p:txBody>
        </p:sp>
      </p:grpSp>
    </p:spTree>
    <p:extLst>
      <p:ext uri="{BB962C8B-B14F-4D97-AF65-F5344CB8AC3E}">
        <p14:creationId xmlns:p14="http://schemas.microsoft.com/office/powerpoint/2010/main" val="2463764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TotalTime>
  <Words>1557</Words>
  <Application>Microsoft Office PowerPoint</Application>
  <PresentationFormat>Presentazione su schermo (4:3)</PresentationFormat>
  <Paragraphs>133</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Arial MT</vt:lpstr>
      <vt:lpstr>Calibri</vt:lpstr>
      <vt:lpstr>Lucida Sans Unicode</vt:lpstr>
      <vt:lpstr>Trebuchet MS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FESTINESE</dc:creator>
  <cp:lastModifiedBy>maffini francesca</cp:lastModifiedBy>
  <cp:revision>51</cp:revision>
  <dcterms:created xsi:type="dcterms:W3CDTF">2022-04-28T07:24:46Z</dcterms:created>
  <dcterms:modified xsi:type="dcterms:W3CDTF">2022-05-03T09:16:57Z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2021-08-02T00:00:00Z</vt:filetime>
  </property>
  <property fmtid="{D5CDD505-2E9C-101B-9397-08002B2CF9AE}" pid="3" name="Creator">
    <vt:lpwstr>Acrobat PDFMaker 21 per PowerPoint</vt:lpwstr>
  </property>
  <property fmtid="{D5CDD505-2E9C-101B-9397-08002B2CF9AE}" pid="4" name="LastSaved">
    <vt:filetime>2022-04-28T00:00:00Z</vt:filetime>
  </property>
</Properties>
</file>